
<file path=[Content_Types].xml><?xml version="1.0" encoding="utf-8"?>
<Types xmlns="http://schemas.openxmlformats.org/package/2006/content-types">
  <Default Extension="emf" ContentType="image/x-emf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87" r:id="rId2"/>
    <p:sldId id="341" r:id="rId3"/>
    <p:sldId id="342" r:id="rId4"/>
    <p:sldId id="297" r:id="rId5"/>
    <p:sldId id="289" r:id="rId6"/>
    <p:sldId id="290" r:id="rId7"/>
    <p:sldId id="291" r:id="rId8"/>
    <p:sldId id="309" r:id="rId9"/>
    <p:sldId id="310" r:id="rId10"/>
    <p:sldId id="311" r:id="rId11"/>
    <p:sldId id="299" r:id="rId12"/>
    <p:sldId id="313" r:id="rId13"/>
    <p:sldId id="260" r:id="rId14"/>
    <p:sldId id="314" r:id="rId15"/>
    <p:sldId id="315" r:id="rId16"/>
    <p:sldId id="269" r:id="rId17"/>
    <p:sldId id="295" r:id="rId18"/>
    <p:sldId id="259" r:id="rId19"/>
    <p:sldId id="306" r:id="rId20"/>
    <p:sldId id="317" r:id="rId21"/>
    <p:sldId id="320" r:id="rId22"/>
    <p:sldId id="307" r:id="rId23"/>
    <p:sldId id="318" r:id="rId24"/>
    <p:sldId id="298" r:id="rId25"/>
    <p:sldId id="331" r:id="rId26"/>
    <p:sldId id="324" r:id="rId27"/>
    <p:sldId id="336" r:id="rId28"/>
    <p:sldId id="337" r:id="rId29"/>
    <p:sldId id="338" r:id="rId30"/>
    <p:sldId id="326" r:id="rId31"/>
    <p:sldId id="330" r:id="rId32"/>
    <p:sldId id="322" r:id="rId33"/>
    <p:sldId id="339" r:id="rId3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3" autoAdjust="0"/>
    <p:restoredTop sz="71697" autoAdjust="0"/>
  </p:normalViewPr>
  <p:slideViewPr>
    <p:cSldViewPr snapToGrid="0">
      <p:cViewPr varScale="1">
        <p:scale>
          <a:sx n="109" d="100"/>
          <a:sy n="109" d="100"/>
        </p:scale>
        <p:origin x="2232" y="17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68D6A-8E48-4FE6-93FA-A96D7D3EB61F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C6393-61A8-4C9F-91A2-1B083ED76E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79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8B%B1%E8%AF%AD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Joulin_A/0/1/0/all/0/1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xiv.org/find/cs/1/au:+Mikolov_T/0/1/0/all/0/1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28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241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40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Image Caption Generation </a:t>
            </a:r>
            <a:r>
              <a:rPr lang="zh-TW" altLang="en-US" dirty="0"/>
              <a:t>图像说明生成</a:t>
            </a:r>
          </a:p>
          <a:p>
            <a:r>
              <a:rPr lang="en" altLang="zh-TW" dirty="0"/>
              <a:t>A woman is throwing a Frisbee in a part.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290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56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14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004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https://</a:t>
            </a:r>
            <a:r>
              <a:rPr lang="en" altLang="zh-TW" dirty="0" err="1"/>
              <a:t>github.com</a:t>
            </a:r>
            <a:r>
              <a:rPr lang="en" altLang="zh-TW" dirty="0"/>
              <a:t>/</a:t>
            </a:r>
            <a:r>
              <a:rPr lang="en" altLang="zh-TW" dirty="0" err="1"/>
              <a:t>ryankiros</a:t>
            </a:r>
            <a:r>
              <a:rPr lang="en" altLang="zh-TW" dirty="0"/>
              <a:t>/neural-storyteller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283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665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Another application is summarization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544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Reading Comprehension </a:t>
            </a:r>
            <a:r>
              <a:rPr lang="zh-TW" altLang="en-US"/>
              <a:t>阅读理解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023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Sensory Memory </a:t>
            </a:r>
            <a:r>
              <a:rPr kumimoji="1" lang="zh-CN" altLang="en-US" dirty="0"/>
              <a:t>感官记忆</a:t>
            </a:r>
          </a:p>
          <a:p>
            <a:r>
              <a:rPr kumimoji="1" lang="en" altLang="zh-CN" dirty="0"/>
              <a:t>Working Memory </a:t>
            </a:r>
            <a:r>
              <a:rPr kumimoji="1" lang="zh-CN" altLang="en-US" dirty="0"/>
              <a:t>工作记忆</a:t>
            </a:r>
          </a:p>
          <a:p>
            <a:r>
              <a:rPr kumimoji="1" lang="en" altLang="zh-CN" dirty="0"/>
              <a:t>Long-term Memory </a:t>
            </a:r>
            <a:r>
              <a:rPr kumimoji="1" lang="zh-CN" altLang="en-US" dirty="0"/>
              <a:t>长期记忆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Information from the sensors (e.g. eyes, ears) </a:t>
            </a:r>
            <a:r>
              <a:rPr kumimoji="1" lang="zh-CN" altLang="en-US" dirty="0"/>
              <a:t>来自传感器的信息（如眼睛、耳朵）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Retrieval</a:t>
            </a:r>
            <a:r>
              <a:rPr kumimoji="1" lang="zh-CN" altLang="en-US" dirty="0"/>
              <a:t>检索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When the input is a very long sequence or an image </a:t>
            </a:r>
            <a:r>
              <a:rPr kumimoji="1" lang="zh-CN" altLang="en-US" dirty="0"/>
              <a:t>当输入是一个很长的序列或图像时</a:t>
            </a:r>
          </a:p>
          <a:p>
            <a:r>
              <a:rPr kumimoji="1" lang="en" altLang="zh-CN" dirty="0"/>
              <a:t>Pay attention on partial of the input object each time </a:t>
            </a:r>
            <a:r>
              <a:rPr kumimoji="1" lang="zh-CN" altLang="en-US" dirty="0"/>
              <a:t>每次都要注意输入对象的部分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In RNN/LSTM, larger memory implies more parameters </a:t>
            </a:r>
            <a:r>
              <a:rPr kumimoji="1" lang="zh-CN" altLang="en-US" dirty="0"/>
              <a:t>在</a:t>
            </a:r>
            <a:r>
              <a:rPr kumimoji="1" lang="en" altLang="zh-CN" dirty="0"/>
              <a:t>RNN/LSTM</a:t>
            </a:r>
            <a:r>
              <a:rPr kumimoji="1" lang="zh-CN" altLang="en-US" dirty="0"/>
              <a:t>中，更大的内存意味着更多的参数</a:t>
            </a:r>
          </a:p>
          <a:p>
            <a:r>
              <a:rPr kumimoji="1" lang="en" altLang="zh-CN" dirty="0"/>
              <a:t>Increasing memory size will not increasing parameters </a:t>
            </a:r>
            <a:r>
              <a:rPr kumimoji="1" lang="zh-CN" altLang="en-US" dirty="0"/>
              <a:t>增加内存大小不会增加参数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295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80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941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Sensory Memory </a:t>
            </a:r>
            <a:r>
              <a:rPr lang="zh-CN" altLang="en-US" dirty="0"/>
              <a:t>感官记忆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Working Memory </a:t>
            </a:r>
            <a:r>
              <a:rPr lang="zh-CN" altLang="en-US" dirty="0"/>
              <a:t>工作记忆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Long-term Memory </a:t>
            </a:r>
            <a:r>
              <a:rPr lang="zh-CN" altLang="en-US" dirty="0"/>
              <a:t>长期记忆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Information from the sensors (e.g. eyes, ears) </a:t>
            </a:r>
            <a:r>
              <a:rPr lang="zh-CN" altLang="en-US" dirty="0"/>
              <a:t>来自传感器的信息（如眼睛、耳朵）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Retrieval</a:t>
            </a:r>
            <a:r>
              <a:rPr lang="zh-CN" altLang="en-US" dirty="0"/>
              <a:t>检索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When the input is a very long sequence or an image </a:t>
            </a:r>
            <a:r>
              <a:rPr lang="zh-CN" altLang="en-US" dirty="0"/>
              <a:t>当输入是一个很长的序列或图像时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Pay attention on partial of the input object each time </a:t>
            </a:r>
            <a:r>
              <a:rPr lang="zh-CN" altLang="en-US" dirty="0"/>
              <a:t>每次都要注意输入对象的部分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In RNN/LSTM, larger memory implies more parameters </a:t>
            </a:r>
            <a:r>
              <a:rPr lang="zh-CN" altLang="en-US" dirty="0"/>
              <a:t>在</a:t>
            </a:r>
            <a:r>
              <a:rPr lang="en-US" altLang="zh-TW" dirty="0"/>
              <a:t>RNN/LSTM</a:t>
            </a:r>
            <a:r>
              <a:rPr lang="zh-CN" altLang="en-US" dirty="0"/>
              <a:t>中，更大的内存意味着更多的参数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Increasing memory size will not increasing parameters </a:t>
            </a:r>
            <a:r>
              <a:rPr lang="zh-CN" altLang="en-US" dirty="0"/>
              <a:t>增加内存大小不会增加参数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118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范紐曼型架構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英語"/>
              </a:rPr>
              <a:t>英語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 Neumann architecture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算術邏輯單元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33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the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75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the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017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the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403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the different!!!!!!!!!!!!!!!!!!???????????????????????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65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Armand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Joulin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Tomas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Mikolov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Inferring Algorithmic Patterns with Stack-Augmented Recurrent Nets, 2015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743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Tomas version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83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Sensory Memory </a:t>
            </a:r>
            <a:r>
              <a:rPr kumimoji="1" lang="zh-CN" altLang="en-US" dirty="0"/>
              <a:t>感官记忆</a:t>
            </a:r>
          </a:p>
          <a:p>
            <a:r>
              <a:rPr kumimoji="1" lang="en" altLang="zh-CN" dirty="0"/>
              <a:t>Working Memory </a:t>
            </a:r>
            <a:r>
              <a:rPr kumimoji="1" lang="zh-CN" altLang="en-US" dirty="0"/>
              <a:t>工作记忆</a:t>
            </a:r>
          </a:p>
          <a:p>
            <a:r>
              <a:rPr kumimoji="1" lang="en" altLang="zh-CN" dirty="0"/>
              <a:t>Long-term Memory </a:t>
            </a:r>
            <a:r>
              <a:rPr kumimoji="1" lang="zh-CN" altLang="en-US" dirty="0"/>
              <a:t>长期记忆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Information from the sensors (e.g. eyes, ears) </a:t>
            </a:r>
            <a:r>
              <a:rPr kumimoji="1" lang="zh-CN" altLang="en-US" dirty="0"/>
              <a:t>来自传感器的信息（如眼睛、耳朵）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Retrieval</a:t>
            </a:r>
            <a:r>
              <a:rPr kumimoji="1" lang="zh-CN" altLang="en-US" dirty="0"/>
              <a:t>检索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When the input is a very long sequence or an image </a:t>
            </a:r>
            <a:r>
              <a:rPr kumimoji="1" lang="zh-CN" altLang="en-US" dirty="0"/>
              <a:t>当输入是一个很长的序列或图像时</a:t>
            </a:r>
          </a:p>
          <a:p>
            <a:r>
              <a:rPr kumimoji="1" lang="en" altLang="zh-CN" dirty="0"/>
              <a:t>Pay attention on partial of the input object each time </a:t>
            </a:r>
            <a:r>
              <a:rPr kumimoji="1" lang="zh-CN" altLang="en-US" dirty="0"/>
              <a:t>每次都要注意输入对象的部分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In RNN/LSTM, larger memory implies more parameters </a:t>
            </a:r>
            <a:r>
              <a:rPr kumimoji="1" lang="zh-CN" altLang="en-US" dirty="0"/>
              <a:t>在</a:t>
            </a:r>
            <a:r>
              <a:rPr kumimoji="1" lang="en" altLang="zh-CN" dirty="0"/>
              <a:t>RNN/LSTM</a:t>
            </a:r>
            <a:r>
              <a:rPr kumimoji="1" lang="zh-CN" altLang="en-US" dirty="0"/>
              <a:t>中，更大的内存意味着更多的参数</a:t>
            </a:r>
          </a:p>
          <a:p>
            <a:r>
              <a:rPr kumimoji="1" lang="en" altLang="zh-CN" dirty="0"/>
              <a:t>Increasing memory size will not increasing parameters </a:t>
            </a:r>
            <a:r>
              <a:rPr kumimoji="1" lang="zh-CN" altLang="en-US" dirty="0"/>
              <a:t>增加内存大小不会增加参数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14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104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Sensory Memory </a:t>
            </a:r>
            <a:r>
              <a:rPr lang="zh-TW" altLang="en-US" dirty="0"/>
              <a:t>感官记忆</a:t>
            </a:r>
          </a:p>
          <a:p>
            <a:r>
              <a:rPr lang="en" altLang="zh-TW" dirty="0"/>
              <a:t>Working Memory </a:t>
            </a:r>
            <a:r>
              <a:rPr lang="zh-TW" altLang="en-US" dirty="0"/>
              <a:t>工作记忆</a:t>
            </a:r>
          </a:p>
          <a:p>
            <a:r>
              <a:rPr lang="en" altLang="zh-TW" dirty="0"/>
              <a:t>Long-term Memory </a:t>
            </a:r>
            <a:r>
              <a:rPr lang="zh-TW" altLang="en-US" dirty="0"/>
              <a:t>长期记忆</a:t>
            </a:r>
          </a:p>
          <a:p>
            <a:endParaRPr lang="zh-TW" altLang="en-US" dirty="0"/>
          </a:p>
          <a:p>
            <a:r>
              <a:rPr lang="en" altLang="zh-TW" dirty="0"/>
              <a:t>Information from the sensors (e.g. eyes, ears) </a:t>
            </a:r>
            <a:r>
              <a:rPr lang="zh-TW" altLang="en-US" dirty="0"/>
              <a:t>来自传感器的信息（如眼睛、耳朵）</a:t>
            </a:r>
          </a:p>
          <a:p>
            <a:endParaRPr lang="zh-TW" altLang="en-US" dirty="0"/>
          </a:p>
          <a:p>
            <a:r>
              <a:rPr lang="en" altLang="zh-TW" dirty="0"/>
              <a:t>Retrieval</a:t>
            </a:r>
            <a:r>
              <a:rPr lang="zh-TW" altLang="en-US" dirty="0"/>
              <a:t>检索</a:t>
            </a:r>
          </a:p>
          <a:p>
            <a:endParaRPr lang="zh-TW" altLang="en-US" dirty="0"/>
          </a:p>
          <a:p>
            <a:r>
              <a:rPr lang="en" altLang="zh-TW" dirty="0"/>
              <a:t>When the input is a very long sequence or an image </a:t>
            </a:r>
            <a:r>
              <a:rPr lang="zh-TW" altLang="en-US" dirty="0"/>
              <a:t>当输入是一个很长的序列或图像时</a:t>
            </a:r>
          </a:p>
          <a:p>
            <a:r>
              <a:rPr lang="en" altLang="zh-TW" dirty="0"/>
              <a:t>Pay attention on partial of the input object each time </a:t>
            </a:r>
            <a:r>
              <a:rPr lang="zh-TW" altLang="en-US" dirty="0"/>
              <a:t>每次都要注意输入对象的部分</a:t>
            </a:r>
          </a:p>
          <a:p>
            <a:endParaRPr lang="zh-TW" altLang="en-US" dirty="0"/>
          </a:p>
          <a:p>
            <a:r>
              <a:rPr lang="en" altLang="zh-TW" dirty="0"/>
              <a:t>In RNN/LSTM, larger memory implies more parameters </a:t>
            </a:r>
            <a:r>
              <a:rPr lang="zh-TW" altLang="en-US" dirty="0"/>
              <a:t>在</a:t>
            </a:r>
            <a:r>
              <a:rPr lang="en" altLang="zh-TW" dirty="0"/>
              <a:t>RNN/LSTM</a:t>
            </a:r>
            <a:r>
              <a:rPr lang="zh-TW" altLang="en-US" dirty="0"/>
              <a:t>中，更大的内存意味着更多的参数</a:t>
            </a:r>
          </a:p>
          <a:p>
            <a:r>
              <a:rPr lang="en" altLang="zh-TW" dirty="0"/>
              <a:t>Increasing memory size will not increasing parameters </a:t>
            </a:r>
            <a:r>
              <a:rPr lang="zh-TW" altLang="en-US" dirty="0"/>
              <a:t>增加内存大小不会增加参数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487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Not state-of-the-art</a:t>
            </a:r>
          </a:p>
          <a:p>
            <a:endParaRPr lang="en" altLang="zh-TW" dirty="0"/>
          </a:p>
          <a:p>
            <a:r>
              <a:rPr lang="en" altLang="zh-TW" dirty="0"/>
              <a:t>Sequence to sequence learning </a:t>
            </a:r>
            <a:r>
              <a:rPr lang="zh-TW" altLang="en-US" dirty="0"/>
              <a:t>的问题有两个：</a:t>
            </a:r>
          </a:p>
          <a:p>
            <a:r>
              <a:rPr lang="en-US" altLang="zh-TW" dirty="0"/>
              <a:t>1</a:t>
            </a:r>
            <a:r>
              <a:rPr lang="zh-TW" altLang="en-US" dirty="0"/>
              <a:t>、解码时如果只在第一次有编码的输出，后面会不会已经忘记编码输出</a:t>
            </a:r>
          </a:p>
          <a:p>
            <a:r>
              <a:rPr lang="zh-TW" altLang="en-US" dirty="0"/>
              <a:t>解决这个问题的办法是在解码时每次都输入编码的输出</a:t>
            </a:r>
          </a:p>
          <a:p>
            <a:r>
              <a:rPr lang="en-US" altLang="zh-TW" dirty="0"/>
              <a:t>2</a:t>
            </a:r>
            <a:r>
              <a:rPr lang="zh-TW" altLang="en-US" dirty="0"/>
              <a:t>、编码的输出一定可以代表这个输入语句吗，特别是在输入语句特别长的时候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673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37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z^0 </a:t>
            </a:r>
            <a:r>
              <a:rPr lang="zh-TW" altLang="en-US" dirty="0"/>
              <a:t>是 </a:t>
            </a:r>
            <a:r>
              <a:rPr lang="en" altLang="zh-TW" dirty="0" err="1"/>
              <a:t>init</a:t>
            </a:r>
            <a:r>
              <a:rPr lang="en" altLang="zh-TW" dirty="0"/>
              <a:t> memory</a:t>
            </a:r>
          </a:p>
          <a:p>
            <a:r>
              <a:rPr lang="zh-TW" altLang="en-US" dirty="0"/>
              <a:t>也就是 </a:t>
            </a:r>
            <a:r>
              <a:rPr lang="en" altLang="zh-TW" dirty="0"/>
              <a:t>z </a:t>
            </a:r>
            <a:r>
              <a:rPr lang="zh-TW" altLang="en-US" dirty="0"/>
              <a:t>是 </a:t>
            </a:r>
            <a:r>
              <a:rPr lang="en" altLang="zh-TW" dirty="0"/>
              <a:t>memory</a:t>
            </a:r>
          </a:p>
          <a:p>
            <a:endParaRPr lang="en" altLang="zh-TW" dirty="0"/>
          </a:p>
          <a:p>
            <a:r>
              <a:rPr lang="zh-TW" altLang="en-US" dirty="0"/>
              <a:t>如何生成或者更新 </a:t>
            </a:r>
            <a:r>
              <a:rPr lang="en" altLang="zh-TW" dirty="0"/>
              <a:t>Z^1 </a:t>
            </a:r>
            <a:r>
              <a:rPr lang="zh-TW" altLang="en-US" dirty="0"/>
              <a:t>和 生成  </a:t>
            </a:r>
            <a:r>
              <a:rPr lang="en" altLang="zh-TW" dirty="0"/>
              <a:t>machine </a:t>
            </a:r>
            <a:r>
              <a:rPr lang="zh-TW" altLang="en-US" dirty="0"/>
              <a:t>这个词的</a:t>
            </a:r>
          </a:p>
          <a:p>
            <a:endParaRPr lang="zh-TW" altLang="en-US" dirty="0"/>
          </a:p>
          <a:p>
            <a:r>
              <a:rPr lang="en" altLang="zh-TW" dirty="0"/>
              <a:t>Z^0 </a:t>
            </a:r>
            <a:r>
              <a:rPr lang="zh-TW" altLang="en-US" dirty="0"/>
              <a:t>和 </a:t>
            </a:r>
            <a:r>
              <a:rPr lang="en" altLang="zh-TW" dirty="0"/>
              <a:t>C^0 </a:t>
            </a:r>
            <a:r>
              <a:rPr lang="zh-TW" altLang="en-US" dirty="0"/>
              <a:t>做某些计算得到 </a:t>
            </a:r>
            <a:r>
              <a:rPr lang="en" altLang="zh-TW" dirty="0"/>
              <a:t>Z^1</a:t>
            </a:r>
          </a:p>
          <a:p>
            <a:endParaRPr lang="en" altLang="zh-TW" dirty="0"/>
          </a:p>
          <a:p>
            <a:r>
              <a:rPr lang="en" altLang="zh-TW" dirty="0"/>
              <a:t>Z^1 </a:t>
            </a:r>
            <a:r>
              <a:rPr lang="zh-TW" altLang="en-US" dirty="0"/>
              <a:t>通过和某个矩阵相乘得到 </a:t>
            </a:r>
            <a:r>
              <a:rPr lang="en" altLang="zh-TW" dirty="0"/>
              <a:t>machine </a:t>
            </a:r>
            <a:r>
              <a:rPr lang="zh-TW" altLang="en-US" dirty="0"/>
              <a:t>这个词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311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38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8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26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39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4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186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73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12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54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50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35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43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76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D708F-4132-4A67-8371-0F907EB176F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75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.png"/><Relationship Id="rId7" Type="http://schemas.openxmlformats.org/officeDocument/2006/relationships/image" Target="../media/image6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3.png"/><Relationship Id="rId10" Type="http://schemas.openxmlformats.org/officeDocument/2006/relationships/image" Target="../media/image92.png"/><Relationship Id="rId9" Type="http://schemas.openxmlformats.org/officeDocument/2006/relationships/image" Target="../media/image77.pn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4" Type="http://schemas.openxmlformats.org/officeDocument/2006/relationships/image" Target="../media/image127.png"/><Relationship Id="rId33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25.png"/><Relationship Id="rId37" Type="http://schemas.openxmlformats.org/officeDocument/2006/relationships/image" Target="../media/image131.png"/><Relationship Id="rId36" Type="http://schemas.openxmlformats.org/officeDocument/2006/relationships/image" Target="../media/image129.png"/><Relationship Id="rId31" Type="http://schemas.openxmlformats.org/officeDocument/2006/relationships/image" Target="../media/image124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8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6.png"/><Relationship Id="rId5" Type="http://schemas.openxmlformats.org/officeDocument/2006/relationships/image" Target="../media/image133.png"/><Relationship Id="rId15" Type="http://schemas.openxmlformats.org/officeDocument/2006/relationships/image" Target="../media/image141.png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1.png"/><Relationship Id="rId21" Type="http://schemas.openxmlformats.org/officeDocument/2006/relationships/image" Target="../media/image63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image" Target="../media/image54.png"/><Relationship Id="rId23" Type="http://schemas.openxmlformats.org/officeDocument/2006/relationships/image" Target="../media/image65.png"/><Relationship Id="rId10" Type="http://schemas.openxmlformats.org/officeDocument/2006/relationships/image" Target="../media/image48.png"/><Relationship Id="rId19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Relationship Id="rId2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70.png"/><Relationship Id="rId26" Type="http://schemas.openxmlformats.org/officeDocument/2006/relationships/image" Target="../media/image85.png"/><Relationship Id="rId3" Type="http://schemas.openxmlformats.org/officeDocument/2006/relationships/image" Target="../media/image41.png"/><Relationship Id="rId21" Type="http://schemas.openxmlformats.org/officeDocument/2006/relationships/image" Target="../media/image73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17" Type="http://schemas.openxmlformats.org/officeDocument/2006/relationships/image" Target="../media/image69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24" Type="http://schemas.openxmlformats.org/officeDocument/2006/relationships/image" Target="../media/image83.png"/><Relationship Id="rId5" Type="http://schemas.openxmlformats.org/officeDocument/2006/relationships/image" Target="../media/image43.png"/><Relationship Id="rId15" Type="http://schemas.openxmlformats.org/officeDocument/2006/relationships/image" Target="../media/image67.png"/><Relationship Id="rId23" Type="http://schemas.openxmlformats.org/officeDocument/2006/relationships/image" Target="../media/image82.png"/><Relationship Id="rId28" Type="http://schemas.openxmlformats.org/officeDocument/2006/relationships/image" Target="../media/image56.png"/><Relationship Id="rId10" Type="http://schemas.openxmlformats.org/officeDocument/2006/relationships/image" Target="../media/image48.png"/><Relationship Id="rId19" Type="http://schemas.openxmlformats.org/officeDocument/2006/relationships/image" Target="../media/image71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7.png"/><Relationship Id="rId18" Type="http://schemas.openxmlformats.org/officeDocument/2006/relationships/image" Target="../media/image69.png"/><Relationship Id="rId26" Type="http://schemas.openxmlformats.org/officeDocument/2006/relationships/image" Target="../media/image100.png"/><Relationship Id="rId3" Type="http://schemas.openxmlformats.org/officeDocument/2006/relationships/image" Target="../media/image41.png"/><Relationship Id="rId21" Type="http://schemas.openxmlformats.org/officeDocument/2006/relationships/image" Target="../media/image89.png"/><Relationship Id="rId7" Type="http://schemas.openxmlformats.org/officeDocument/2006/relationships/image" Target="../media/image45.png"/><Relationship Id="rId12" Type="http://schemas.openxmlformats.org/officeDocument/2006/relationships/image" Target="../media/image56.png"/><Relationship Id="rId17" Type="http://schemas.openxmlformats.org/officeDocument/2006/relationships/image" Target="../media/image68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7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24" Type="http://schemas.openxmlformats.org/officeDocument/2006/relationships/image" Target="../media/image97.png"/><Relationship Id="rId5" Type="http://schemas.openxmlformats.org/officeDocument/2006/relationships/image" Target="../media/image43.png"/><Relationship Id="rId15" Type="http://schemas.openxmlformats.org/officeDocument/2006/relationships/image" Target="../media/image66.png"/><Relationship Id="rId23" Type="http://schemas.openxmlformats.org/officeDocument/2006/relationships/image" Target="../media/image91.png"/><Relationship Id="rId10" Type="http://schemas.openxmlformats.org/officeDocument/2006/relationships/image" Target="../media/image48.png"/><Relationship Id="rId19" Type="http://schemas.openxmlformats.org/officeDocument/2006/relationships/image" Target="../media/image8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8.png"/><Relationship Id="rId22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.png"/><Relationship Id="rId39" Type="http://schemas.openxmlformats.org/officeDocument/2006/relationships/image" Target="../media/image76.png"/><Relationship Id="rId51" Type="http://schemas.openxmlformats.org/officeDocument/2006/relationships/image" Target="../media/image4.png"/><Relationship Id="rId3" Type="http://schemas.openxmlformats.org/officeDocument/2006/relationships/image" Target="../media/image7.png"/><Relationship Id="rId42" Type="http://schemas.openxmlformats.org/officeDocument/2006/relationships/image" Target="../media/image12.png"/><Relationship Id="rId47" Type="http://schemas.openxmlformats.org/officeDocument/2006/relationships/image" Target="../media/image80.png"/><Relationship Id="rId50" Type="http://schemas.openxmlformats.org/officeDocument/2006/relationships/image" Target="../media/image3.png"/><Relationship Id="rId25" Type="http://schemas.openxmlformats.org/officeDocument/2006/relationships/image" Target="../media/image60.png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40" Type="http://schemas.openxmlformats.org/officeDocument/2006/relationships/image" Target="../media/image77.png"/><Relationship Id="rId45" Type="http://schemas.openxmlformats.org/officeDocument/2006/relationships/image" Target="../media/image78.png"/><Relationship Id="rId5" Type="http://schemas.openxmlformats.org/officeDocument/2006/relationships/image" Target="../media/image9.png"/><Relationship Id="rId49" Type="http://schemas.openxmlformats.org/officeDocument/2006/relationships/image" Target="../media/image2.png"/><Relationship Id="rId44" Type="http://schemas.openxmlformats.org/officeDocument/2006/relationships/image" Target="../media/image14.png"/><Relationship Id="rId4" Type="http://schemas.openxmlformats.org/officeDocument/2006/relationships/image" Target="../media/image8.png"/><Relationship Id="rId27" Type="http://schemas.openxmlformats.org/officeDocument/2006/relationships/image" Target="../media/image62.png"/><Relationship Id="rId43" Type="http://schemas.openxmlformats.org/officeDocument/2006/relationships/image" Target="../media/image13.png"/><Relationship Id="rId48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.png"/><Relationship Id="rId12" Type="http://schemas.openxmlformats.org/officeDocument/2006/relationships/image" Target="../media/image61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1.png"/><Relationship Id="rId15" Type="http://schemas.openxmlformats.org/officeDocument/2006/relationships/image" Target="../media/image76.png"/><Relationship Id="rId28" Type="http://schemas.openxmlformats.org/officeDocument/2006/relationships/image" Target="../media/image4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26" Type="http://schemas.openxmlformats.org/officeDocument/2006/relationships/image" Target="../media/image18.png"/><Relationship Id="rId21" Type="http://schemas.openxmlformats.org/officeDocument/2006/relationships/image" Target="../media/image94.png"/><Relationship Id="rId34" Type="http://schemas.openxmlformats.org/officeDocument/2006/relationships/image" Target="../media/image4.png"/><Relationship Id="rId7" Type="http://schemas.openxmlformats.org/officeDocument/2006/relationships/image" Target="../media/image61.png"/><Relationship Id="rId25" Type="http://schemas.openxmlformats.org/officeDocument/2006/relationships/image" Target="../media/image17.png"/><Relationship Id="rId3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93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6.png"/><Relationship Id="rId32" Type="http://schemas.openxmlformats.org/officeDocument/2006/relationships/image" Target="../media/image2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19" Type="http://schemas.openxmlformats.org/officeDocument/2006/relationships/image" Target="../media/image92.png"/><Relationship Id="rId31" Type="http://schemas.openxmlformats.org/officeDocument/2006/relationships/image" Target="../media/image1.png"/><Relationship Id="rId9" Type="http://schemas.openxmlformats.org/officeDocument/2006/relationships/image" Target="../media/image77.png"/><Relationship Id="rId14" Type="http://schemas.openxmlformats.org/officeDocument/2006/relationships/image" Target="../media/image86.png"/><Relationship Id="rId22" Type="http://schemas.openxmlformats.org/officeDocument/2006/relationships/image" Target="../media/image95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Hung-yi Lee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93072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6853948" y="3326350"/>
            <a:ext cx="466326" cy="605814"/>
            <a:chOff x="4412633" y="3044001"/>
            <a:chExt cx="466326" cy="605814"/>
          </a:xfrm>
        </p:grpSpPr>
        <p:sp>
          <p:nvSpPr>
            <p:cNvPr id="95" name="矩形 9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677" t="-166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/>
          <p:cNvGrpSpPr/>
          <p:nvPr/>
        </p:nvGrpSpPr>
        <p:grpSpPr>
          <a:xfrm>
            <a:off x="6853948" y="1583338"/>
            <a:ext cx="461665" cy="1413164"/>
            <a:chOff x="1417239" y="5157069"/>
            <a:chExt cx="461665" cy="1413164"/>
          </a:xfrm>
        </p:grpSpPr>
        <p:sp>
          <p:nvSpPr>
            <p:cNvPr id="98" name="矩形 97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9" name="文字方塊 98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31210" y="427498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0000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/>
          <p:cNvCxnSpPr/>
          <p:nvPr/>
        </p:nvCxnSpPr>
        <p:spPr>
          <a:xfrm flipV="1">
            <a:off x="7084781" y="3017866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V="1">
            <a:off x="7084781" y="3932164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rot="5400000" flipV="1">
            <a:off x="6657296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73746" y="3592186"/>
            <a:ext cx="1020179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108" name="直線單箭頭接點 107"/>
          <p:cNvCxnSpPr/>
          <p:nvPr/>
        </p:nvCxnSpPr>
        <p:spPr>
          <a:xfrm flipV="1">
            <a:off x="1230968" y="4146611"/>
            <a:ext cx="0" cy="778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1480028" y="3314108"/>
            <a:ext cx="0" cy="23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1288912" y="2931350"/>
                <a:ext cx="404598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12" y="2931350"/>
                <a:ext cx="404598" cy="373564"/>
              </a:xfrm>
              <a:prstGeom prst="rect">
                <a:avLst/>
              </a:prstGeom>
              <a:blipFill rotWithShape="0">
                <a:blip r:embed="rId12"/>
                <a:stretch>
                  <a:fillRect l="-8955" r="-597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1968500" y="3924300"/>
            <a:ext cx="4889500" cy="338146"/>
          </a:xfrm>
          <a:custGeom>
            <a:avLst/>
            <a:gdLst>
              <a:gd name="connsiteX0" fmla="*/ 4889500 w 4889500"/>
              <a:gd name="connsiteY0" fmla="*/ 0 h 338146"/>
              <a:gd name="connsiteX1" fmla="*/ 3136900 w 4889500"/>
              <a:gd name="connsiteY1" fmla="*/ 330200 h 338146"/>
              <a:gd name="connsiteX2" fmla="*/ 0 w 4889500"/>
              <a:gd name="connsiteY2" fmla="*/ 203200 h 33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0" h="338146">
                <a:moveTo>
                  <a:pt x="4889500" y="0"/>
                </a:moveTo>
                <a:cubicBezTo>
                  <a:pt x="4420658" y="148166"/>
                  <a:pt x="3951817" y="296333"/>
                  <a:pt x="3136900" y="330200"/>
                </a:cubicBezTo>
                <a:cubicBezTo>
                  <a:pt x="2321983" y="364067"/>
                  <a:pt x="1160991" y="283633"/>
                  <a:pt x="0" y="2032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5020752" y="5263513"/>
            <a:ext cx="3679929" cy="1118788"/>
            <a:chOff x="5006239" y="5160294"/>
            <a:chExt cx="3679929" cy="1118788"/>
          </a:xfrm>
        </p:grpSpPr>
        <p:sp>
          <p:nvSpPr>
            <p:cNvPr id="112" name="文字方塊 111"/>
            <p:cNvSpPr txBox="1"/>
            <p:nvPr/>
          </p:nvSpPr>
          <p:spPr>
            <a:xfrm>
              <a:off x="5006239" y="5160294"/>
              <a:ext cx="36134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The same process repeat until generating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113" name="群組 112"/>
            <p:cNvGrpSpPr/>
            <p:nvPr/>
          </p:nvGrpSpPr>
          <p:grpSpPr>
            <a:xfrm rot="16200000">
              <a:off x="7748753" y="5341668"/>
              <a:ext cx="461665" cy="1413164"/>
              <a:chOff x="1417239" y="5157069"/>
              <a:chExt cx="461665" cy="1413164"/>
            </a:xfrm>
          </p:grpSpPr>
          <p:sp>
            <p:nvSpPr>
              <p:cNvPr id="114" name="矩形 113"/>
              <p:cNvSpPr/>
              <p:nvPr/>
            </p:nvSpPr>
            <p:spPr>
              <a:xfrm>
                <a:off x="1467114" y="5231885"/>
                <a:ext cx="299260" cy="12718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5" name="文字方塊 114"/>
              <p:cNvSpPr txBox="1"/>
              <p:nvPr/>
            </p:nvSpPr>
            <p:spPr>
              <a:xfrm rot="5400000">
                <a:off x="941490" y="5632818"/>
                <a:ext cx="1413164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======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16" name="直線單箭頭接點 115"/>
          <p:cNvCxnSpPr/>
          <p:nvPr/>
        </p:nvCxnSpPr>
        <p:spPr>
          <a:xfrm>
            <a:off x="6400837" y="2353993"/>
            <a:ext cx="430373" cy="996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群組 68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70" name="矩形 69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80" name="直線單箭頭接點 79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92" name="直線單箭頭接點 91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04" name="直線單箭頭接點 103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05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6" name="文字方塊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/>
          <p:cNvGrpSpPr/>
          <p:nvPr/>
        </p:nvGrpSpPr>
        <p:grpSpPr>
          <a:xfrm>
            <a:off x="7470240" y="2052338"/>
            <a:ext cx="842271" cy="2732056"/>
            <a:chOff x="7470240" y="2052338"/>
            <a:chExt cx="842271" cy="2732056"/>
          </a:xfrm>
        </p:grpSpPr>
        <p:sp>
          <p:nvSpPr>
            <p:cNvPr id="118" name="文字方塊 117"/>
            <p:cNvSpPr txBox="1"/>
            <p:nvPr/>
          </p:nvSpPr>
          <p:spPr>
            <a:xfrm>
              <a:off x="7499202" y="4322729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……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7470240" y="3350539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……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7491688" y="2052338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……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8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10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953118" y="448663"/>
            <a:ext cx="7275075" cy="6122846"/>
            <a:chOff x="1533690" y="546530"/>
            <a:chExt cx="7275075" cy="6122846"/>
          </a:xfrm>
        </p:grpSpPr>
        <p:pic>
          <p:nvPicPr>
            <p:cNvPr id="4" name="Shape 2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33690" y="681466"/>
              <a:ext cx="7275075" cy="5987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字方塊 6"/>
            <p:cNvSpPr txBox="1"/>
            <p:nvPr/>
          </p:nvSpPr>
          <p:spPr>
            <a:xfrm>
              <a:off x="2989943" y="546530"/>
              <a:ext cx="4862286" cy="4813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205453" y="125498"/>
            <a:ext cx="3101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Speech Recognition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3429117" y="125498"/>
            <a:ext cx="5511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Chan, Navdeep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Jaitly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Quoc V. Le, Oriol Vinyals, “Listen, Attend and Spell”, arXiv’15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2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an image, but output a sequence of words</a:t>
            </a:r>
            <a:endParaRPr lang="zh-TW" altLang="en-US" sz="2400" b="1" i="1" u="sng" dirty="0"/>
          </a:p>
          <a:p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" y="5035022"/>
            <a:ext cx="1425823" cy="14258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176657" y="5332434"/>
            <a:ext cx="14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640124" y="3861137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599048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561459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542979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186819" y="3050116"/>
            <a:ext cx="120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woman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461060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886359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57304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4819715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82126" y="353819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22" idx="1"/>
          </p:cNvCxnSpPr>
          <p:nvPr/>
        </p:nvCxnSpPr>
        <p:spPr>
          <a:xfrm>
            <a:off x="4120090" y="4311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070511" y="431391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069424" y="430530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570483" y="3951818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92872" y="3867699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 rot="10800000">
            <a:off x="7546369" y="3068907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8015402" y="35447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275551" y="4316713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10800000" flipV="1">
            <a:off x="7561112" y="2727816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(</a:t>
            </a:r>
            <a:r>
              <a:rPr lang="zh-TW" altLang="en-US" sz="2400" b="1" dirty="0"/>
              <a:t>斷</a:t>
            </a:r>
            <a:r>
              <a:rPr lang="en-US" altLang="zh-TW" sz="2400" b="1" dirty="0"/>
              <a:t>)</a:t>
            </a:r>
            <a:endParaRPr lang="zh-TW" altLang="en-US" sz="2400" b="1" dirty="0"/>
          </a:p>
        </p:txBody>
      </p:sp>
      <p:sp>
        <p:nvSpPr>
          <p:cNvPr id="44" name="梯形 43"/>
          <p:cNvSpPr/>
          <p:nvPr/>
        </p:nvSpPr>
        <p:spPr>
          <a:xfrm>
            <a:off x="573939" y="3844578"/>
            <a:ext cx="1602718" cy="906562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1144465" y="261040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391696" y="4736874"/>
            <a:ext cx="0" cy="82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1375298" y="3372740"/>
            <a:ext cx="0" cy="4718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658424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4826983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4599048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 flipV="1">
            <a:off x="5779228" y="476662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551293" y="507933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2" name="直線單箭頭接點 61"/>
          <p:cNvCxnSpPr/>
          <p:nvPr/>
        </p:nvCxnSpPr>
        <p:spPr>
          <a:xfrm flipV="1">
            <a:off x="8036450" y="476662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808515" y="507933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3999533" y="3359191"/>
            <a:ext cx="584241" cy="78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886686" y="3432568"/>
            <a:ext cx="674773" cy="713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853266" y="3481580"/>
            <a:ext cx="701505" cy="664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1698975" y="2378700"/>
            <a:ext cx="148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vector for whole 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040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23" grpId="0" animBg="1"/>
      <p:bldP spid="30" grpId="0"/>
      <p:bldP spid="31" grpId="0"/>
      <p:bldP spid="32" grpId="0"/>
      <p:bldP spid="47" grpId="0"/>
      <p:bldP spid="49" grpId="0" animBg="1"/>
      <p:bldP spid="51" grpId="0"/>
      <p:bldP spid="54" grpId="0"/>
      <p:bldP spid="44" grpId="0" animBg="1"/>
      <p:bldP spid="50" grpId="0" animBg="1"/>
      <p:bldP spid="57" grpId="0" animBg="1"/>
      <p:bldP spid="59" grpId="0" animBg="1"/>
      <p:bldP spid="61" grpId="0" animBg="1"/>
      <p:bldP spid="63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/>
          <p:cNvCxnSpPr/>
          <p:nvPr/>
        </p:nvCxnSpPr>
        <p:spPr>
          <a:xfrm flipV="1">
            <a:off x="1185881" y="5020029"/>
            <a:ext cx="1740944" cy="1137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281247" y="5388497"/>
            <a:ext cx="1205622" cy="744343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8729" y="5073633"/>
            <a:ext cx="1276843" cy="75826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2266681" y="4132350"/>
            <a:ext cx="981630" cy="10255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手繪多邊形 8"/>
          <p:cNvSpPr/>
          <p:nvPr/>
        </p:nvSpPr>
        <p:spPr>
          <a:xfrm>
            <a:off x="1856497" y="4107851"/>
            <a:ext cx="595080" cy="1280646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手繪多邊形 9"/>
          <p:cNvSpPr/>
          <p:nvPr/>
        </p:nvSpPr>
        <p:spPr>
          <a:xfrm>
            <a:off x="1248012" y="4140542"/>
            <a:ext cx="408107" cy="158867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梯形 10"/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2" name="梯形 11"/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3" name="梯形 12"/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4" name="梯形 13"/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5" name="梯形 14"/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6" name="梯形 15"/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666059" y="338855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027353" y="366694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446954" y="341249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18404" y="369562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39963" y="3412497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636468" y="3680075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手繪多邊形 28"/>
          <p:cNvSpPr/>
          <p:nvPr/>
        </p:nvSpPr>
        <p:spPr>
          <a:xfrm>
            <a:off x="1734214" y="4394170"/>
            <a:ext cx="343561" cy="166832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手繪多邊形 29"/>
          <p:cNvSpPr/>
          <p:nvPr/>
        </p:nvSpPr>
        <p:spPr>
          <a:xfrm>
            <a:off x="2374985" y="4417462"/>
            <a:ext cx="491169" cy="138219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手繪多邊形 30"/>
          <p:cNvSpPr/>
          <p:nvPr/>
        </p:nvSpPr>
        <p:spPr>
          <a:xfrm>
            <a:off x="2798758" y="4399928"/>
            <a:ext cx="847264" cy="10312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5570098" y="2373821"/>
            <a:ext cx="972683" cy="73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6542781" y="2718131"/>
            <a:ext cx="358936" cy="5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892056" y="2511477"/>
            <a:ext cx="83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74625" y="3825620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72" name="梯形 71"/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3" name="梯形 72"/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4" name="梯形 73"/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5" name="梯形 74"/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6" name="梯形 75"/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7" name="梯形 76"/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V="1">
            <a:off x="5774827" y="535265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36121" y="563105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555722" y="537660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6927172" y="565973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7348731" y="5376602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7745236" y="5644180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0" name="文字方塊 89"/>
          <p:cNvSpPr txBox="1"/>
          <p:nvPr/>
        </p:nvSpPr>
        <p:spPr>
          <a:xfrm>
            <a:off x="1638505" y="1852927"/>
            <a:ext cx="1965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 vector for each region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94" name="直線單箭頭接點 93"/>
          <p:cNvCxnSpPr/>
          <p:nvPr/>
        </p:nvCxnSpPr>
        <p:spPr>
          <a:xfrm flipV="1">
            <a:off x="5789514" y="3104376"/>
            <a:ext cx="0" cy="1611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8" name="群組 97"/>
          <p:cNvGrpSpPr/>
          <p:nvPr/>
        </p:nvGrpSpPr>
        <p:grpSpPr>
          <a:xfrm>
            <a:off x="4520698" y="2268426"/>
            <a:ext cx="461666" cy="900000"/>
            <a:chOff x="4123648" y="5748055"/>
            <a:chExt cx="461666" cy="900000"/>
          </a:xfrm>
        </p:grpSpPr>
        <p:sp>
          <p:nvSpPr>
            <p:cNvPr id="99" name="矩形 98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1" name="直線單箭頭接點 100"/>
          <p:cNvCxnSpPr>
            <a:endCxn id="51" idx="1"/>
          </p:cNvCxnSpPr>
          <p:nvPr/>
        </p:nvCxnSpPr>
        <p:spPr>
          <a:xfrm>
            <a:off x="5033651" y="2718426"/>
            <a:ext cx="5364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/>
          <p:cNvCxnSpPr/>
          <p:nvPr/>
        </p:nvCxnSpPr>
        <p:spPr>
          <a:xfrm flipV="1">
            <a:off x="1185881" y="5020029"/>
            <a:ext cx="1740944" cy="1137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281247" y="5388497"/>
            <a:ext cx="1205622" cy="744343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8729" y="5073633"/>
            <a:ext cx="1276843" cy="75826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2266681" y="4132350"/>
            <a:ext cx="981630" cy="10255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手繪多邊形 8"/>
          <p:cNvSpPr/>
          <p:nvPr/>
        </p:nvSpPr>
        <p:spPr>
          <a:xfrm>
            <a:off x="1856497" y="4107851"/>
            <a:ext cx="595080" cy="1280646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手繪多邊形 9"/>
          <p:cNvSpPr/>
          <p:nvPr/>
        </p:nvSpPr>
        <p:spPr>
          <a:xfrm>
            <a:off x="1248012" y="4140542"/>
            <a:ext cx="408107" cy="158867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梯形 10"/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2" name="梯形 11"/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3" name="梯形 12"/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4" name="梯形 13"/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5" name="梯形 14"/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6" name="梯形 15"/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666059" y="338855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027353" y="366694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446954" y="341249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18404" y="369562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39963" y="3412497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636468" y="3680075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手繪多邊形 28"/>
          <p:cNvSpPr/>
          <p:nvPr/>
        </p:nvSpPr>
        <p:spPr>
          <a:xfrm>
            <a:off x="1734214" y="4394170"/>
            <a:ext cx="343561" cy="166832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手繪多邊形 29"/>
          <p:cNvSpPr/>
          <p:nvPr/>
        </p:nvSpPr>
        <p:spPr>
          <a:xfrm>
            <a:off x="2374985" y="4417462"/>
            <a:ext cx="491169" cy="138219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手繪多邊形 30"/>
          <p:cNvSpPr/>
          <p:nvPr/>
        </p:nvSpPr>
        <p:spPr>
          <a:xfrm>
            <a:off x="2798758" y="4399928"/>
            <a:ext cx="847264" cy="10312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文字方塊 59"/>
          <p:cNvSpPr txBox="1"/>
          <p:nvPr/>
        </p:nvSpPr>
        <p:spPr>
          <a:xfrm>
            <a:off x="374625" y="3825620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72" name="梯形 71"/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3" name="梯形 72"/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4" name="梯形 73"/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5" name="梯形 74"/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6" name="梯形 75"/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7" name="梯形 76"/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V="1">
            <a:off x="5774827" y="535265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36121" y="563105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555722" y="537660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6927172" y="565973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7348731" y="5376602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7745236" y="5644180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0" name="文字方塊 89"/>
          <p:cNvSpPr txBox="1"/>
          <p:nvPr/>
        </p:nvSpPr>
        <p:spPr>
          <a:xfrm>
            <a:off x="1621083" y="1796178"/>
            <a:ext cx="1965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vector for each region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5527195" y="4376623"/>
            <a:ext cx="6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0.7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323910" y="4361957"/>
            <a:ext cx="6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124443" y="4368849"/>
            <a:ext cx="6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5917138" y="4674642"/>
            <a:ext cx="65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716009" y="4721243"/>
            <a:ext cx="6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7536922" y="4674642"/>
            <a:ext cx="5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cxnSp>
        <p:nvCxnSpPr>
          <p:cNvPr id="70" name="直線單箭頭接點 69"/>
          <p:cNvCxnSpPr>
            <a:endCxn id="103" idx="2"/>
          </p:cNvCxnSpPr>
          <p:nvPr/>
        </p:nvCxnSpPr>
        <p:spPr>
          <a:xfrm flipV="1">
            <a:off x="5781772" y="4126132"/>
            <a:ext cx="176774" cy="286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4201679" y="3794822"/>
            <a:ext cx="1493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weighted sum</a:t>
            </a:r>
            <a:endParaRPr lang="zh-TW" altLang="en-US" sz="2400" dirty="0"/>
          </a:p>
        </p:txBody>
      </p:sp>
      <p:cxnSp>
        <p:nvCxnSpPr>
          <p:cNvPr id="95" name="直線單箭頭接點 94"/>
          <p:cNvCxnSpPr>
            <a:endCxn id="103" idx="2"/>
          </p:cNvCxnSpPr>
          <p:nvPr/>
        </p:nvCxnSpPr>
        <p:spPr>
          <a:xfrm flipH="1" flipV="1">
            <a:off x="5958546" y="4126132"/>
            <a:ext cx="514278" cy="30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endCxn id="103" idx="2"/>
          </p:cNvCxnSpPr>
          <p:nvPr/>
        </p:nvCxnSpPr>
        <p:spPr>
          <a:xfrm flipH="1" flipV="1">
            <a:off x="5958546" y="4126132"/>
            <a:ext cx="1390186" cy="358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5902558" y="2000071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5729952" y="3469864"/>
            <a:ext cx="457187" cy="6562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4" name="直線單箭頭接點 103"/>
          <p:cNvCxnSpPr>
            <a:endCxn id="103" idx="2"/>
          </p:cNvCxnSpPr>
          <p:nvPr/>
        </p:nvCxnSpPr>
        <p:spPr>
          <a:xfrm flipH="1" flipV="1">
            <a:off x="5958546" y="4126132"/>
            <a:ext cx="185564" cy="661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/>
          <p:cNvGrpSpPr/>
          <p:nvPr/>
        </p:nvGrpSpPr>
        <p:grpSpPr>
          <a:xfrm>
            <a:off x="5701301" y="2292755"/>
            <a:ext cx="461666" cy="900000"/>
            <a:chOff x="4123648" y="5748055"/>
            <a:chExt cx="461666" cy="900000"/>
          </a:xfrm>
        </p:grpSpPr>
        <p:sp>
          <p:nvSpPr>
            <p:cNvPr id="106" name="矩形 105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836" t="-1667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矩形 107"/>
          <p:cNvSpPr/>
          <p:nvPr/>
        </p:nvSpPr>
        <p:spPr>
          <a:xfrm>
            <a:off x="5683462" y="1340368"/>
            <a:ext cx="457187" cy="656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5309744" y="1451802"/>
            <a:ext cx="120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1</a:t>
            </a:r>
            <a:endParaRPr lang="zh-TW" altLang="en-US" sz="2400" dirty="0"/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5945842" y="3193499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群組 110"/>
          <p:cNvGrpSpPr/>
          <p:nvPr/>
        </p:nvGrpSpPr>
        <p:grpSpPr>
          <a:xfrm>
            <a:off x="4520698" y="2268426"/>
            <a:ext cx="461666" cy="900000"/>
            <a:chOff x="4123648" y="5748055"/>
            <a:chExt cx="461666" cy="900000"/>
          </a:xfrm>
        </p:grpSpPr>
        <p:sp>
          <p:nvSpPr>
            <p:cNvPr id="112" name="矩形 111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112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3" name="文字方塊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4" name="直線單箭頭接點 113"/>
          <p:cNvCxnSpPr/>
          <p:nvPr/>
        </p:nvCxnSpPr>
        <p:spPr>
          <a:xfrm flipV="1">
            <a:off x="5033651" y="2718426"/>
            <a:ext cx="638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5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71" grpId="0"/>
      <p:bldP spid="103" grpId="0" animBg="1"/>
      <p:bldP spid="108" grpId="0" animBg="1"/>
      <p:bldP spid="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/>
          <p:cNvCxnSpPr/>
          <p:nvPr/>
        </p:nvCxnSpPr>
        <p:spPr>
          <a:xfrm flipV="1">
            <a:off x="1185881" y="5020029"/>
            <a:ext cx="1740944" cy="1137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281247" y="5388497"/>
            <a:ext cx="1205622" cy="744343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8729" y="5073633"/>
            <a:ext cx="1276843" cy="75826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2266681" y="4132350"/>
            <a:ext cx="981630" cy="10255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手繪多邊形 8"/>
          <p:cNvSpPr/>
          <p:nvPr/>
        </p:nvSpPr>
        <p:spPr>
          <a:xfrm>
            <a:off x="1856497" y="4107851"/>
            <a:ext cx="595080" cy="1280646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手繪多邊形 9"/>
          <p:cNvSpPr/>
          <p:nvPr/>
        </p:nvSpPr>
        <p:spPr>
          <a:xfrm>
            <a:off x="1248012" y="4140542"/>
            <a:ext cx="408107" cy="158867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梯形 10"/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2" name="梯形 11"/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3" name="梯形 12"/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4" name="梯形 13"/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5" name="梯形 14"/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6" name="梯形 15"/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666059" y="338855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027353" y="366694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446954" y="341249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18404" y="369562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39963" y="3412497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636468" y="3680075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手繪多邊形 28"/>
          <p:cNvSpPr/>
          <p:nvPr/>
        </p:nvSpPr>
        <p:spPr>
          <a:xfrm>
            <a:off x="1734214" y="4394170"/>
            <a:ext cx="343561" cy="166832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手繪多邊形 29"/>
          <p:cNvSpPr/>
          <p:nvPr/>
        </p:nvSpPr>
        <p:spPr>
          <a:xfrm>
            <a:off x="2374985" y="4417462"/>
            <a:ext cx="491169" cy="138219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手繪多邊形 30"/>
          <p:cNvSpPr/>
          <p:nvPr/>
        </p:nvSpPr>
        <p:spPr>
          <a:xfrm>
            <a:off x="2798758" y="4399928"/>
            <a:ext cx="847264" cy="10312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文字方塊 59"/>
          <p:cNvSpPr txBox="1"/>
          <p:nvPr/>
        </p:nvSpPr>
        <p:spPr>
          <a:xfrm>
            <a:off x="374625" y="3825620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72" name="梯形 71"/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3" name="梯形 72"/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4" name="梯形 73"/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5" name="梯形 74"/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6" name="梯形 75"/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7" name="梯形 76"/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V="1">
            <a:off x="5774827" y="535265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36121" y="563105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555722" y="537660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6927172" y="565973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7348731" y="5376602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7745236" y="5644180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0" name="文字方塊 89"/>
          <p:cNvSpPr txBox="1"/>
          <p:nvPr/>
        </p:nvSpPr>
        <p:spPr>
          <a:xfrm>
            <a:off x="1621083" y="1796178"/>
            <a:ext cx="1965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vector for each region</a:t>
            </a:r>
            <a:endParaRPr lang="zh-TW" altLang="en-US" sz="2400" dirty="0"/>
          </a:p>
        </p:txBody>
      </p:sp>
      <p:grpSp>
        <p:nvGrpSpPr>
          <p:cNvPr id="93" name="群組 92"/>
          <p:cNvGrpSpPr/>
          <p:nvPr/>
        </p:nvGrpSpPr>
        <p:grpSpPr>
          <a:xfrm>
            <a:off x="4520698" y="2268426"/>
            <a:ext cx="461666" cy="900000"/>
            <a:chOff x="4123648" y="5748055"/>
            <a:chExt cx="461666" cy="900000"/>
          </a:xfrm>
        </p:grpSpPr>
        <p:sp>
          <p:nvSpPr>
            <p:cNvPr id="91" name="矩形 90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1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5527195" y="4376623"/>
            <a:ext cx="6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323910" y="4361957"/>
            <a:ext cx="6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0.8</a:t>
            </a:r>
            <a:endParaRPr lang="zh-TW" alt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124443" y="4368849"/>
            <a:ext cx="6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0.2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5917138" y="4674642"/>
            <a:ext cx="65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716009" y="4721243"/>
            <a:ext cx="6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7536922" y="4674642"/>
            <a:ext cx="5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7219257" y="3426045"/>
            <a:ext cx="1493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weighted sum</a:t>
            </a:r>
            <a:endParaRPr lang="zh-TW" altLang="en-US" sz="2400" dirty="0"/>
          </a:p>
        </p:txBody>
      </p:sp>
      <p:cxnSp>
        <p:nvCxnSpPr>
          <p:cNvPr id="95" name="直線單箭頭接點 94"/>
          <p:cNvCxnSpPr>
            <a:endCxn id="94" idx="2"/>
          </p:cNvCxnSpPr>
          <p:nvPr/>
        </p:nvCxnSpPr>
        <p:spPr>
          <a:xfrm flipV="1">
            <a:off x="6530668" y="4135206"/>
            <a:ext cx="520679" cy="319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endCxn id="94" idx="2"/>
          </p:cNvCxnSpPr>
          <p:nvPr/>
        </p:nvCxnSpPr>
        <p:spPr>
          <a:xfrm flipH="1" flipV="1">
            <a:off x="7051347" y="4135206"/>
            <a:ext cx="330456" cy="348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5902558" y="2000071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/>
          <p:cNvGrpSpPr/>
          <p:nvPr/>
        </p:nvGrpSpPr>
        <p:grpSpPr>
          <a:xfrm>
            <a:off x="5701301" y="2292755"/>
            <a:ext cx="461666" cy="900000"/>
            <a:chOff x="4123648" y="5748055"/>
            <a:chExt cx="461666" cy="900000"/>
          </a:xfrm>
        </p:grpSpPr>
        <p:sp>
          <p:nvSpPr>
            <p:cNvPr id="106" name="矩形 105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836" t="-1667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矩形 107"/>
          <p:cNvSpPr/>
          <p:nvPr/>
        </p:nvSpPr>
        <p:spPr>
          <a:xfrm>
            <a:off x="5683462" y="1340368"/>
            <a:ext cx="457187" cy="656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5309744" y="1451802"/>
            <a:ext cx="120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1</a:t>
            </a:r>
            <a:endParaRPr lang="zh-TW" altLang="en-US" sz="2400" dirty="0"/>
          </a:p>
        </p:txBody>
      </p:sp>
      <p:sp>
        <p:nvSpPr>
          <p:cNvPr id="94" name="矩形 93"/>
          <p:cNvSpPr/>
          <p:nvPr/>
        </p:nvSpPr>
        <p:spPr>
          <a:xfrm>
            <a:off x="6822753" y="3478938"/>
            <a:ext cx="457187" cy="6562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7" name="直線單箭頭接點 96"/>
          <p:cNvCxnSpPr/>
          <p:nvPr/>
        </p:nvCxnSpPr>
        <p:spPr>
          <a:xfrm flipV="1">
            <a:off x="7024010" y="1975742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群組 97"/>
          <p:cNvGrpSpPr/>
          <p:nvPr/>
        </p:nvGrpSpPr>
        <p:grpSpPr>
          <a:xfrm>
            <a:off x="6822753" y="2268426"/>
            <a:ext cx="461666" cy="900000"/>
            <a:chOff x="4123648" y="5748055"/>
            <a:chExt cx="461666" cy="900000"/>
          </a:xfrm>
        </p:grpSpPr>
        <p:sp>
          <p:nvSpPr>
            <p:cNvPr id="101" name="矩形 100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/>
                <p:cNvSpPr txBox="1"/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2" name="文字方塊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836" t="-1667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矩形 110"/>
          <p:cNvSpPr/>
          <p:nvPr/>
        </p:nvSpPr>
        <p:spPr>
          <a:xfrm>
            <a:off x="6804914" y="1316039"/>
            <a:ext cx="457187" cy="656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6431196" y="1427473"/>
            <a:ext cx="120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2</a:t>
            </a:r>
            <a:endParaRPr lang="zh-TW" altLang="en-US" sz="2400" dirty="0"/>
          </a:p>
        </p:txBody>
      </p:sp>
      <p:cxnSp>
        <p:nvCxnSpPr>
          <p:cNvPr id="113" name="直線單箭頭接點 112"/>
          <p:cNvCxnSpPr/>
          <p:nvPr/>
        </p:nvCxnSpPr>
        <p:spPr>
          <a:xfrm flipV="1">
            <a:off x="7067294" y="3169170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endCxn id="101" idx="1"/>
          </p:cNvCxnSpPr>
          <p:nvPr/>
        </p:nvCxnSpPr>
        <p:spPr>
          <a:xfrm flipV="1">
            <a:off x="6183936" y="2718426"/>
            <a:ext cx="638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5033651" y="2718426"/>
            <a:ext cx="638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4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63" grpId="0"/>
      <p:bldP spid="64" grpId="0"/>
      <p:bldP spid="65" grpId="0"/>
      <p:bldP spid="66" grpId="0"/>
      <p:bldP spid="67" grpId="0"/>
      <p:bldP spid="68" grpId="0"/>
      <p:bldP spid="71" grpId="0"/>
      <p:bldP spid="94" grpId="0" animBg="1"/>
      <p:bldP spid="111" grpId="0" animBg="1"/>
      <p:bldP spid="1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Good captions</a:t>
            </a:r>
            <a:endParaRPr lang="zh-TW" altLang="en-US" dirty="0"/>
          </a:p>
        </p:txBody>
      </p:sp>
      <p:pic>
        <p:nvPicPr>
          <p:cNvPr id="4" name="Image 4" descr="good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" y="2507793"/>
            <a:ext cx="8954304" cy="37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1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Bad captions</a:t>
            </a:r>
            <a:endParaRPr lang="zh-TW" altLang="en-US" dirty="0"/>
          </a:p>
        </p:txBody>
      </p:sp>
      <p:pic>
        <p:nvPicPr>
          <p:cNvPr id="4" name="Image 4" descr="errors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6" y="2406195"/>
            <a:ext cx="8958287" cy="38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4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35" y="571839"/>
            <a:ext cx="6120721" cy="21555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84" y="2793773"/>
            <a:ext cx="5534025" cy="3619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484" y="3131911"/>
            <a:ext cx="5495925" cy="4286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995" y="3866921"/>
            <a:ext cx="5976032" cy="20261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8746" y="6334418"/>
            <a:ext cx="4324350" cy="381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8826" y="5953418"/>
            <a:ext cx="3619500" cy="381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94229" y="1840368"/>
            <a:ext cx="7155542" cy="935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92624" y="5017474"/>
            <a:ext cx="7155542" cy="935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5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4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6735200" y="858202"/>
            <a:ext cx="1524000" cy="4170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666931" y="5326579"/>
            <a:ext cx="1355732" cy="73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395632" y="4818385"/>
            <a:ext cx="0" cy="495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99231" y="1862506"/>
            <a:ext cx="337217" cy="9443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3" name="直線單箭頭接點 12"/>
          <p:cNvCxnSpPr>
            <a:endCxn id="10" idx="3"/>
          </p:cNvCxnSpPr>
          <p:nvPr/>
        </p:nvCxnSpPr>
        <p:spPr>
          <a:xfrm flipH="1">
            <a:off x="4022663" y="5695069"/>
            <a:ext cx="1174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745478" y="542999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Query</a:t>
            </a:r>
            <a:endParaRPr lang="zh-TW" altLang="en-US" sz="21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006780" y="6140805"/>
            <a:ext cx="9114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/>
              <a:t>vector</a:t>
            </a:r>
            <a:endParaRPr lang="zh-TW" altLang="en-US" sz="2100" dirty="0"/>
          </a:p>
        </p:txBody>
      </p:sp>
      <p:sp>
        <p:nvSpPr>
          <p:cNvPr id="19" name="矩形 18"/>
          <p:cNvSpPr/>
          <p:nvPr/>
        </p:nvSpPr>
        <p:spPr>
          <a:xfrm>
            <a:off x="628650" y="4036047"/>
            <a:ext cx="1395611" cy="7369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Document</a:t>
            </a:r>
            <a:endParaRPr lang="zh-TW" altLang="en-US" sz="2100" dirty="0"/>
          </a:p>
        </p:txBody>
      </p:sp>
      <p:sp>
        <p:nvSpPr>
          <p:cNvPr id="20" name="向右箭號 19"/>
          <p:cNvSpPr/>
          <p:nvPr/>
        </p:nvSpPr>
        <p:spPr>
          <a:xfrm>
            <a:off x="2158581" y="4255872"/>
            <a:ext cx="907094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向右箭號 20"/>
          <p:cNvSpPr/>
          <p:nvPr/>
        </p:nvSpPr>
        <p:spPr>
          <a:xfrm rot="10800000" flipV="1">
            <a:off x="5771513" y="5539616"/>
            <a:ext cx="957395" cy="34923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5277598" y="5249330"/>
            <a:ext cx="369836" cy="8914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600598" y="1954570"/>
            <a:ext cx="15617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Extracted Information 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677676" y="4061868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blipFill rotWithShape="0">
                <a:blip r:embed="rId29"/>
                <a:stretch>
                  <a:fillRect l="-9524" r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241187" y="3496828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187" y="3496828"/>
                <a:ext cx="388760" cy="369332"/>
              </a:xfrm>
              <a:prstGeom prst="rect">
                <a:avLst/>
              </a:prstGeom>
              <a:blipFill rotWithShape="0">
                <a:blip r:embed="rId30"/>
                <a:stretch>
                  <a:fillRect l="-11111" r="-793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endCxn id="12" idx="2"/>
          </p:cNvCxnSpPr>
          <p:nvPr/>
        </p:nvCxnSpPr>
        <p:spPr>
          <a:xfrm flipV="1">
            <a:off x="3423459" y="2806902"/>
            <a:ext cx="944381" cy="722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610151" y="1766814"/>
                <a:ext cx="1618520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51" y="1766814"/>
                <a:ext cx="1618520" cy="1038489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手繪多邊形 43"/>
          <p:cNvSpPr/>
          <p:nvPr/>
        </p:nvSpPr>
        <p:spPr>
          <a:xfrm>
            <a:off x="2748481" y="3710667"/>
            <a:ext cx="405809" cy="1615913"/>
          </a:xfrm>
          <a:custGeom>
            <a:avLst/>
            <a:gdLst>
              <a:gd name="connsiteX0" fmla="*/ 278422 w 621322"/>
              <a:gd name="connsiteY0" fmla="*/ 2533650 h 2533650"/>
              <a:gd name="connsiteX1" fmla="*/ 11722 w 621322"/>
              <a:gd name="connsiteY1" fmla="*/ 1009650 h 2533650"/>
              <a:gd name="connsiteX2" fmla="*/ 621322 w 621322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322" h="2533650">
                <a:moveTo>
                  <a:pt x="278422" y="2533650"/>
                </a:moveTo>
                <a:cubicBezTo>
                  <a:pt x="116497" y="1982787"/>
                  <a:pt x="-45428" y="1431925"/>
                  <a:pt x="11722" y="1009650"/>
                </a:cubicBezTo>
                <a:cubicBezTo>
                  <a:pt x="68872" y="587375"/>
                  <a:pt x="345097" y="293687"/>
                  <a:pt x="6213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6" name="矩形 45"/>
          <p:cNvSpPr/>
          <p:nvPr/>
        </p:nvSpPr>
        <p:spPr>
          <a:xfrm>
            <a:off x="152317" y="6344013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333333"/>
                </a:solidFill>
                <a:latin typeface="Helvetica Neue"/>
              </a:rPr>
              <a:t>Please refer to the lecture on 2015/12/04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789895" y="396796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blipFill rotWithShape="0">
                <a:blip r:embed="rId32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4345867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blipFill rotWithShape="0">
                <a:blip r:embed="rId33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5442413" y="3953349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blipFill rotWithShape="0">
                <a:blip r:embed="rId34"/>
                <a:stretch>
                  <a:fillRect l="-8333" r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830057" y="3505962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7" y="3505962"/>
                <a:ext cx="395878" cy="369332"/>
              </a:xfrm>
              <a:prstGeom prst="rect">
                <a:avLst/>
              </a:prstGeom>
              <a:blipFill rotWithShape="0">
                <a:blip r:embed="rId35"/>
                <a:stretch>
                  <a:fillRect l="-9231" r="-615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381989" y="3512322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89" y="3512322"/>
                <a:ext cx="395878" cy="369332"/>
              </a:xfrm>
              <a:prstGeom prst="rect">
                <a:avLst/>
              </a:prstGeom>
              <a:blipFill rotWithShape="0">
                <a:blip r:embed="rId36"/>
                <a:stretch>
                  <a:fillRect l="-10769" r="-615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5462415" y="3526001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415" y="3526001"/>
                <a:ext cx="395878" cy="369332"/>
              </a:xfrm>
              <a:prstGeom prst="rect">
                <a:avLst/>
              </a:prstGeom>
              <a:blipFill rotWithShape="0">
                <a:blip r:embed="rId37"/>
                <a:stretch>
                  <a:fillRect l="-15385" r="-1076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endCxn id="12" idx="2"/>
          </p:cNvCxnSpPr>
          <p:nvPr/>
        </p:nvCxnSpPr>
        <p:spPr>
          <a:xfrm flipV="1">
            <a:off x="4021507" y="2806902"/>
            <a:ext cx="346333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12" idx="2"/>
          </p:cNvCxnSpPr>
          <p:nvPr/>
        </p:nvCxnSpPr>
        <p:spPr>
          <a:xfrm flipH="1" flipV="1">
            <a:off x="4367840" y="2806902"/>
            <a:ext cx="212088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12" idx="2"/>
          </p:cNvCxnSpPr>
          <p:nvPr/>
        </p:nvCxnSpPr>
        <p:spPr>
          <a:xfrm flipH="1" flipV="1">
            <a:off x="4367840" y="2806902"/>
            <a:ext cx="1280191" cy="777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724922" y="1805191"/>
            <a:ext cx="1520014" cy="1000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</a:t>
            </a:r>
            <a:endParaRPr lang="zh-TW" altLang="en-US" sz="2400" dirty="0"/>
          </a:p>
        </p:txBody>
      </p:sp>
      <p:sp>
        <p:nvSpPr>
          <p:cNvPr id="69" name="向右箭號 68"/>
          <p:cNvSpPr/>
          <p:nvPr/>
        </p:nvSpPr>
        <p:spPr>
          <a:xfrm rot="16200000">
            <a:off x="6291824" y="3914891"/>
            <a:ext cx="2452788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6228671" y="2118435"/>
            <a:ext cx="516807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 rot="16200000">
            <a:off x="7226525" y="1341321"/>
            <a:ext cx="516807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62166" y="1929203"/>
            <a:ext cx="201050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Sentence to vector can be jointly trained.</a:t>
            </a:r>
            <a:endParaRPr lang="zh-TW" altLang="en-US" sz="2400" dirty="0"/>
          </a:p>
        </p:txBody>
      </p:sp>
      <p:sp>
        <p:nvSpPr>
          <p:cNvPr id="73" name="矩形 72"/>
          <p:cNvSpPr/>
          <p:nvPr/>
        </p:nvSpPr>
        <p:spPr>
          <a:xfrm>
            <a:off x="4097650" y="1726704"/>
            <a:ext cx="2072731" cy="120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4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2" grpId="0" animBg="1"/>
      <p:bldP spid="14" grpId="0" animBg="1"/>
      <p:bldP spid="15" grpId="0"/>
      <p:bldP spid="19" grpId="0" animBg="1"/>
      <p:bldP spid="20" grpId="0" animBg="1"/>
      <p:bldP spid="21" grpId="0" animBg="1"/>
      <p:bldP spid="25" grpId="0" animBg="1"/>
      <p:bldP spid="26" grpId="0"/>
      <p:bldP spid="27" grpId="0"/>
      <p:bldP spid="28" grpId="0"/>
      <p:bldP spid="34" grpId="0"/>
      <p:bldP spid="41" grpId="0"/>
      <p:bldP spid="44" grpId="0" animBg="1"/>
      <p:bldP spid="46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8" grpId="0"/>
      <p:bldP spid="59" grpId="0"/>
      <p:bldP spid="60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77556" y="2898284"/>
            <a:ext cx="2047164" cy="7318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Sensory Memory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377556" y="4262877"/>
            <a:ext cx="2047164" cy="74372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Working Memory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377557" y="5646443"/>
            <a:ext cx="2047164" cy="7020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Long-term Memory</a:t>
            </a:r>
            <a:endParaRPr lang="zh-TW" altLang="en-US" sz="24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2401138" y="2493784"/>
            <a:ext cx="0" cy="3871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899736" y="1654127"/>
            <a:ext cx="3086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Information from the sensors (e.g. eyes, ears)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45348" y="3708796"/>
            <a:ext cx="154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401138" y="3647423"/>
            <a:ext cx="0" cy="6478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033977" y="4994697"/>
            <a:ext cx="0" cy="651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741766" y="4994697"/>
            <a:ext cx="0" cy="651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51171" y="5089737"/>
            <a:ext cx="1393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Encode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01585" y="5125712"/>
            <a:ext cx="139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Retrieval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851171" y="1690689"/>
            <a:ext cx="3134911" cy="3403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422172" y="2049785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the input is a very long sequence or an image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34164" y="2992702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Pay attention on partial of the input object each time</a:t>
            </a:r>
            <a:endParaRPr lang="zh-TW" altLang="en-US" sz="2400" dirty="0"/>
          </a:p>
        </p:txBody>
      </p:sp>
      <p:sp>
        <p:nvSpPr>
          <p:cNvPr id="25" name="向右箭號 24"/>
          <p:cNvSpPr/>
          <p:nvPr/>
        </p:nvSpPr>
        <p:spPr>
          <a:xfrm>
            <a:off x="4590224" y="3170393"/>
            <a:ext cx="580571" cy="49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66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5" grpId="0"/>
      <p:bldP spid="16" grpId="0"/>
      <p:bldP spid="17" grpId="0" animBg="1"/>
      <p:bldP spid="21" grpId="0"/>
      <p:bldP spid="24" grpId="0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86314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6745478" y="48687"/>
            <a:ext cx="1524000" cy="4170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666931" y="5326579"/>
            <a:ext cx="1355732" cy="73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395632" y="4818385"/>
            <a:ext cx="0" cy="495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15346" y="708628"/>
            <a:ext cx="337217" cy="9443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3" name="直線單箭頭接點 12"/>
          <p:cNvCxnSpPr>
            <a:endCxn id="10" idx="3"/>
          </p:cNvCxnSpPr>
          <p:nvPr/>
        </p:nvCxnSpPr>
        <p:spPr>
          <a:xfrm flipH="1">
            <a:off x="4022663" y="5695069"/>
            <a:ext cx="1174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745478" y="542999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Query</a:t>
            </a:r>
            <a:endParaRPr lang="zh-TW" altLang="en-US" sz="21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006780" y="6140805"/>
            <a:ext cx="9114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/>
              <a:t>vector</a:t>
            </a:r>
            <a:endParaRPr lang="zh-TW" altLang="en-US" sz="2100" dirty="0"/>
          </a:p>
        </p:txBody>
      </p:sp>
      <p:sp>
        <p:nvSpPr>
          <p:cNvPr id="19" name="矩形 18"/>
          <p:cNvSpPr/>
          <p:nvPr/>
        </p:nvSpPr>
        <p:spPr>
          <a:xfrm>
            <a:off x="628650" y="4036047"/>
            <a:ext cx="1395611" cy="7369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Document</a:t>
            </a:r>
            <a:endParaRPr lang="zh-TW" altLang="en-US" sz="2100" dirty="0"/>
          </a:p>
        </p:txBody>
      </p:sp>
      <p:sp>
        <p:nvSpPr>
          <p:cNvPr id="20" name="向右箭號 19"/>
          <p:cNvSpPr/>
          <p:nvPr/>
        </p:nvSpPr>
        <p:spPr>
          <a:xfrm>
            <a:off x="2158581" y="4255872"/>
            <a:ext cx="907094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向右箭號 20"/>
          <p:cNvSpPr/>
          <p:nvPr/>
        </p:nvSpPr>
        <p:spPr>
          <a:xfrm rot="10800000" flipV="1">
            <a:off x="5771513" y="5539616"/>
            <a:ext cx="957395" cy="34923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5277598" y="5249330"/>
            <a:ext cx="369836" cy="8914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516713" y="800692"/>
            <a:ext cx="15617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kern="100" dirty="0">
                <a:solidFill>
                  <a:srgbClr val="00B050"/>
                </a:solidFill>
                <a:latin typeface="Times New Roman" panose="02020603050405020304" pitchFamily="18" charset="0"/>
              </a:rPr>
              <a:t>Extracted Information 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677676" y="4061868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524" r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245173" y="3458084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173" y="3458084"/>
                <a:ext cx="38876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375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42" idx="0"/>
            <a:endCxn id="12" idx="2"/>
          </p:cNvCxnSpPr>
          <p:nvPr/>
        </p:nvCxnSpPr>
        <p:spPr>
          <a:xfrm flipV="1">
            <a:off x="3349950" y="1653024"/>
            <a:ext cx="934005" cy="80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526266" y="612936"/>
                <a:ext cx="1564083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66" y="612936"/>
                <a:ext cx="1564083" cy="1038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手繪多邊形 43"/>
          <p:cNvSpPr/>
          <p:nvPr/>
        </p:nvSpPr>
        <p:spPr>
          <a:xfrm>
            <a:off x="2748481" y="3710667"/>
            <a:ext cx="405809" cy="1615913"/>
          </a:xfrm>
          <a:custGeom>
            <a:avLst/>
            <a:gdLst>
              <a:gd name="connsiteX0" fmla="*/ 278422 w 621322"/>
              <a:gd name="connsiteY0" fmla="*/ 2533650 h 2533650"/>
              <a:gd name="connsiteX1" fmla="*/ 11722 w 621322"/>
              <a:gd name="connsiteY1" fmla="*/ 1009650 h 2533650"/>
              <a:gd name="connsiteX2" fmla="*/ 621322 w 621322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322" h="2533650">
                <a:moveTo>
                  <a:pt x="278422" y="2533650"/>
                </a:moveTo>
                <a:cubicBezTo>
                  <a:pt x="116497" y="1982787"/>
                  <a:pt x="-45428" y="1431925"/>
                  <a:pt x="11722" y="1009650"/>
                </a:cubicBezTo>
                <a:cubicBezTo>
                  <a:pt x="68872" y="587375"/>
                  <a:pt x="345097" y="293687"/>
                  <a:pt x="6213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6" name="矩形 45"/>
          <p:cNvSpPr/>
          <p:nvPr/>
        </p:nvSpPr>
        <p:spPr>
          <a:xfrm>
            <a:off x="152317" y="6344013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333333"/>
                </a:solidFill>
                <a:latin typeface="Helvetica Neue"/>
              </a:rPr>
              <a:t>Please refer to the lecture on 2015/12/04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789895" y="396796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4345867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5442413" y="3953349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333" r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834043" y="3467218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043" y="3467218"/>
                <a:ext cx="39587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769" r="-615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385975" y="3473578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75" y="3473578"/>
                <a:ext cx="39587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9231" r="-615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5466401" y="3487257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401" y="3487257"/>
                <a:ext cx="39587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6923" r="-1076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endCxn id="12" idx="2"/>
          </p:cNvCxnSpPr>
          <p:nvPr/>
        </p:nvCxnSpPr>
        <p:spPr>
          <a:xfrm flipV="1">
            <a:off x="3937622" y="1653024"/>
            <a:ext cx="346333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12" idx="2"/>
          </p:cNvCxnSpPr>
          <p:nvPr/>
        </p:nvCxnSpPr>
        <p:spPr>
          <a:xfrm flipH="1" flipV="1">
            <a:off x="4283955" y="1653024"/>
            <a:ext cx="212088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12" idx="2"/>
          </p:cNvCxnSpPr>
          <p:nvPr/>
        </p:nvCxnSpPr>
        <p:spPr>
          <a:xfrm flipH="1" flipV="1">
            <a:off x="4283955" y="1653024"/>
            <a:ext cx="1280191" cy="777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向右箭號 69"/>
          <p:cNvSpPr/>
          <p:nvPr/>
        </p:nvSpPr>
        <p:spPr>
          <a:xfrm>
            <a:off x="6150924" y="1015231"/>
            <a:ext cx="516807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 rot="16200000">
            <a:off x="7288705" y="427388"/>
            <a:ext cx="415113" cy="47790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55037" y="2197470"/>
            <a:ext cx="201050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Jointly learned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3150742" y="2454092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3" name="文字方塊 42"/>
          <p:cNvSpPr txBox="1"/>
          <p:nvPr/>
        </p:nvSpPr>
        <p:spPr>
          <a:xfrm>
            <a:off x="4642104" y="255805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190904" y="2670915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4" y="2670915"/>
                <a:ext cx="385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8750" r="-468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754323" y="2464152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794485" y="2680975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485" y="2680975"/>
                <a:ext cx="39183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8462" r="-4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4310295" y="2454092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350457" y="2670915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457" y="2670915"/>
                <a:ext cx="39183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8750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5406841" y="2449533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5447003" y="2666356"/>
                <a:ext cx="437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003" y="2666356"/>
                <a:ext cx="437171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6901" r="-563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向右箭號 62"/>
          <p:cNvSpPr/>
          <p:nvPr/>
        </p:nvSpPr>
        <p:spPr>
          <a:xfrm rot="19242017">
            <a:off x="1449720" y="3163615"/>
            <a:ext cx="1803623" cy="3939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6756243" y="887561"/>
            <a:ext cx="1520014" cy="6627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2317" y="75129"/>
            <a:ext cx="200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Memory</a:t>
            </a:r>
          </a:p>
          <a:p>
            <a:r>
              <a:rPr lang="en-US" altLang="zh-TW" sz="2800" b="1" i="1" u="sng" dirty="0"/>
              <a:t>Network</a:t>
            </a:r>
            <a:endParaRPr lang="zh-TW" altLang="en-US" sz="2800" b="1" i="1" u="sng" dirty="0"/>
          </a:p>
        </p:txBody>
      </p:sp>
      <p:cxnSp>
        <p:nvCxnSpPr>
          <p:cNvPr id="65" name="直線單箭頭接點 64"/>
          <p:cNvCxnSpPr>
            <a:endCxn id="72" idx="2"/>
          </p:cNvCxnSpPr>
          <p:nvPr/>
        </p:nvCxnSpPr>
        <p:spPr>
          <a:xfrm flipH="1" flipV="1">
            <a:off x="1360288" y="2659135"/>
            <a:ext cx="957116" cy="72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endCxn id="72" idx="2"/>
          </p:cNvCxnSpPr>
          <p:nvPr/>
        </p:nvCxnSpPr>
        <p:spPr>
          <a:xfrm flipH="1" flipV="1">
            <a:off x="1360288" y="2659135"/>
            <a:ext cx="1242370" cy="1719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771512" y="1795071"/>
            <a:ext cx="657123" cy="44640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09327" y="2197470"/>
            <a:ext cx="0" cy="252155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H="1">
            <a:off x="5781552" y="4719022"/>
            <a:ext cx="627775" cy="7983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82331" y="3131839"/>
            <a:ext cx="1428624" cy="6238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Hopping</a:t>
            </a:r>
            <a:endParaRPr lang="zh-TW" altLang="en-US" sz="2800" dirty="0"/>
          </a:p>
        </p:txBody>
      </p:sp>
      <p:sp>
        <p:nvSpPr>
          <p:cNvPr id="75" name="矩形 74"/>
          <p:cNvSpPr/>
          <p:nvPr/>
        </p:nvSpPr>
        <p:spPr>
          <a:xfrm>
            <a:off x="4020387" y="566230"/>
            <a:ext cx="2072731" cy="120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33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6" grpId="0"/>
      <p:bldP spid="41" grpId="0"/>
      <p:bldP spid="70" grpId="0" animBg="1"/>
      <p:bldP spid="71" grpId="0" animBg="1"/>
      <p:bldP spid="72" grpId="0" animBg="1"/>
      <p:bldP spid="42" grpId="0" animBg="1"/>
      <p:bldP spid="43" grpId="0"/>
      <p:bldP spid="45" grpId="0"/>
      <p:bldP spid="47" grpId="0" animBg="1"/>
      <p:bldP spid="48" grpId="0"/>
      <p:bldP spid="49" grpId="0" animBg="1"/>
      <p:bldP spid="50" grpId="0"/>
      <p:bldP spid="57" grpId="0" animBg="1"/>
      <p:bldP spid="61" grpId="0"/>
      <p:bldP spid="63" grpId="0" animBg="1"/>
      <p:bldP spid="68" grpId="0" animBg="1"/>
      <p:bldP spid="16" grpId="0" animBg="1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0753" y="0"/>
            <a:ext cx="200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Memory</a:t>
            </a:r>
          </a:p>
          <a:p>
            <a:r>
              <a:rPr lang="en-US" altLang="zh-TW" sz="2800" b="1" i="1" u="sng" dirty="0"/>
              <a:t>Network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6251041" y="6090199"/>
            <a:ext cx="369836" cy="55250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</a:t>
            </a:r>
            <a:endParaRPr lang="zh-TW" altLang="en-US" sz="2400" dirty="0"/>
          </a:p>
        </p:txBody>
      </p:sp>
      <p:grpSp>
        <p:nvGrpSpPr>
          <p:cNvPr id="3" name="群組 2"/>
          <p:cNvGrpSpPr/>
          <p:nvPr/>
        </p:nvGrpSpPr>
        <p:grpSpPr>
          <a:xfrm>
            <a:off x="2253404" y="5005434"/>
            <a:ext cx="3049731" cy="552506"/>
            <a:chOff x="2814881" y="4926638"/>
            <a:chExt cx="3049731" cy="552506"/>
          </a:xfrm>
        </p:grpSpPr>
        <p:sp>
          <p:nvSpPr>
            <p:cNvPr id="7" name="矩形 6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243381" y="4300584"/>
            <a:ext cx="3049731" cy="552506"/>
            <a:chOff x="2814881" y="4926638"/>
            <a:chExt cx="3049731" cy="552506"/>
          </a:xfrm>
        </p:grpSpPr>
        <p:sp>
          <p:nvSpPr>
            <p:cNvPr id="14" name="矩形 13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213620" y="5619443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Compute attention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126524" y="3833144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Extract information</a:t>
            </a:r>
            <a:endParaRPr lang="zh-TW" altLang="en-US" sz="24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6075959" y="3099832"/>
            <a:ext cx="812106" cy="749111"/>
            <a:chOff x="6765541" y="3081982"/>
            <a:chExt cx="812106" cy="749111"/>
          </a:xfrm>
        </p:grpSpPr>
        <p:sp>
          <p:nvSpPr>
            <p:cNvPr id="22" name="橢圓 21"/>
            <p:cNvSpPr/>
            <p:nvPr/>
          </p:nvSpPr>
          <p:spPr>
            <a:xfrm>
              <a:off x="6765541" y="3081982"/>
              <a:ext cx="720000" cy="72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/>
          <p:cNvGrpSpPr/>
          <p:nvPr/>
        </p:nvGrpSpPr>
        <p:grpSpPr>
          <a:xfrm>
            <a:off x="2231566" y="2007071"/>
            <a:ext cx="3049731" cy="552506"/>
            <a:chOff x="2814881" y="4926638"/>
            <a:chExt cx="3049731" cy="552506"/>
          </a:xfrm>
        </p:grpSpPr>
        <p:sp>
          <p:nvSpPr>
            <p:cNvPr id="27" name="矩形 26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2221543" y="1302221"/>
            <a:ext cx="3049731" cy="552506"/>
            <a:chOff x="2814881" y="4926638"/>
            <a:chExt cx="3049731" cy="552506"/>
          </a:xfrm>
        </p:grpSpPr>
        <p:sp>
          <p:nvSpPr>
            <p:cNvPr id="34" name="矩形 33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2191782" y="2621080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Compute attention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126524" y="855225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Extract information</a:t>
            </a:r>
            <a:endParaRPr lang="zh-TW" altLang="en-US" sz="2400" dirty="0"/>
          </a:p>
        </p:txBody>
      </p:sp>
      <p:grpSp>
        <p:nvGrpSpPr>
          <p:cNvPr id="42" name="群組 41"/>
          <p:cNvGrpSpPr/>
          <p:nvPr/>
        </p:nvGrpSpPr>
        <p:grpSpPr>
          <a:xfrm>
            <a:off x="6075959" y="262381"/>
            <a:ext cx="812106" cy="749111"/>
            <a:chOff x="6765541" y="3081982"/>
            <a:chExt cx="812106" cy="749111"/>
          </a:xfrm>
        </p:grpSpPr>
        <p:sp>
          <p:nvSpPr>
            <p:cNvPr id="43" name="橢圓 42"/>
            <p:cNvSpPr/>
            <p:nvPr/>
          </p:nvSpPr>
          <p:spPr>
            <a:xfrm>
              <a:off x="6765541" y="3081982"/>
              <a:ext cx="720000" cy="72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矩形 44"/>
          <p:cNvSpPr/>
          <p:nvPr/>
        </p:nvSpPr>
        <p:spPr>
          <a:xfrm>
            <a:off x="7276788" y="319667"/>
            <a:ext cx="943319" cy="6627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8729077" y="353338"/>
            <a:ext cx="41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</a:t>
            </a:r>
            <a:endParaRPr lang="zh-TW" altLang="en-US" sz="2800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6" y="2844776"/>
            <a:ext cx="1219200" cy="1219200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3756216" y="6048530"/>
            <a:ext cx="2422643" cy="317922"/>
            <a:chOff x="3756216" y="6048530"/>
            <a:chExt cx="2422643" cy="317922"/>
          </a:xfrm>
        </p:grpSpPr>
        <p:cxnSp>
          <p:nvCxnSpPr>
            <p:cNvPr id="51" name="直線接點 50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H="1" flipV="1">
              <a:off x="3756216" y="60485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3679949" y="3038573"/>
            <a:ext cx="2422643" cy="317922"/>
            <a:chOff x="3756216" y="6048530"/>
            <a:chExt cx="2422643" cy="317922"/>
          </a:xfrm>
        </p:grpSpPr>
        <p:cxnSp>
          <p:nvCxnSpPr>
            <p:cNvPr id="56" name="直線接點 55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 flipH="1" flipV="1">
              <a:off x="3756216" y="60485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/>
          <p:cNvGrpSpPr/>
          <p:nvPr/>
        </p:nvGrpSpPr>
        <p:grpSpPr>
          <a:xfrm>
            <a:off x="3679949" y="3606007"/>
            <a:ext cx="2422643" cy="298872"/>
            <a:chOff x="3756216" y="6353330"/>
            <a:chExt cx="2422643" cy="298872"/>
          </a:xfrm>
        </p:grpSpPr>
        <p:cxnSp>
          <p:nvCxnSpPr>
            <p:cNvPr id="59" name="直線接點 58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 flipH="1" flipV="1">
              <a:off x="3756216" y="63533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3653316" y="614948"/>
            <a:ext cx="2422643" cy="298872"/>
            <a:chOff x="3756216" y="6353330"/>
            <a:chExt cx="2422643" cy="298872"/>
          </a:xfrm>
        </p:grpSpPr>
        <p:cxnSp>
          <p:nvCxnSpPr>
            <p:cNvPr id="62" name="直線接點 61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 flipH="1" flipV="1">
              <a:off x="3756216" y="63533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接點 63"/>
          <p:cNvCxnSpPr/>
          <p:nvPr/>
        </p:nvCxnSpPr>
        <p:spPr>
          <a:xfrm flipV="1">
            <a:off x="6435959" y="3904879"/>
            <a:ext cx="0" cy="209426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V="1">
            <a:off x="6435959" y="1011492"/>
            <a:ext cx="0" cy="209426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6795959" y="649793"/>
            <a:ext cx="4982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8220107" y="633998"/>
            <a:ext cx="4982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1262584" y="4160617"/>
            <a:ext cx="929198" cy="112107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1387096" y="4063976"/>
            <a:ext cx="785219" cy="611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V="1">
            <a:off x="1347067" y="2384555"/>
            <a:ext cx="769950" cy="70488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V="1">
            <a:off x="1175170" y="1591408"/>
            <a:ext cx="924506" cy="128879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17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21" grpId="0"/>
      <p:bldP spid="40" grpId="0"/>
      <p:bldP spid="41" grpId="0"/>
      <p:bldP spid="45" grpId="0" animBg="1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Performance of Hopping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1" y="2398260"/>
            <a:ext cx="7824229" cy="2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91121" y="6176963"/>
            <a:ext cx="8096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Demo video: https://www.facebook.com/Engineering/videos/10153098860532200/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252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0" y="2300038"/>
            <a:ext cx="963613" cy="19203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22224" y="2525604"/>
            <a:ext cx="1638300" cy="1231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1678372" y="2884791"/>
            <a:ext cx="693352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4161523" y="2900254"/>
            <a:ext cx="693352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41540" y="2730771"/>
            <a:ext cx="1516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Bad results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Special Attention:</a:t>
            </a:r>
            <a:br>
              <a:rPr lang="en-US" altLang="zh-TW" dirty="0"/>
            </a:br>
            <a:r>
              <a:rPr lang="en" altLang="zh-TW" dirty="0"/>
              <a:t>Spatial Transformers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48" y="4186702"/>
            <a:ext cx="2554443" cy="21240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47393" y="2300038"/>
            <a:ext cx="23834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dirty="0"/>
              <a:t>Max Jaderberg, Karen </a:t>
            </a:r>
            <a:r>
              <a:rPr lang="en-US" altLang="zh-TW" dirty="0" err="1"/>
              <a:t>Simonyan</a:t>
            </a:r>
            <a:r>
              <a:rPr lang="en-US" altLang="zh-TW" dirty="0"/>
              <a:t>, Andrew Zisserman, Koray Kavukcuoglu, Spatial Transformer Networks, arXiv’15</a:t>
            </a:r>
          </a:p>
        </p:txBody>
      </p:sp>
      <p:sp>
        <p:nvSpPr>
          <p:cNvPr id="12" name="矩形 11"/>
          <p:cNvSpPr/>
          <p:nvPr/>
        </p:nvSpPr>
        <p:spPr>
          <a:xfrm>
            <a:off x="4088722" y="4576523"/>
            <a:ext cx="1638300" cy="1231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3" name="向右箭號 12"/>
          <p:cNvSpPr/>
          <p:nvPr/>
        </p:nvSpPr>
        <p:spPr>
          <a:xfrm>
            <a:off x="3344870" y="4935710"/>
            <a:ext cx="693352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5828021" y="4951173"/>
            <a:ext cx="693352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706877" y="4776974"/>
            <a:ext cx="1516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/>
              <a:t>Good </a:t>
            </a:r>
            <a:r>
              <a:rPr lang="en-US" altLang="zh-TW" sz="2400" dirty="0"/>
              <a:t>results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61719" y="6254778"/>
            <a:ext cx="2483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Jointly learned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90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2" grpId="0" animBg="1"/>
      <p:bldP spid="13" grpId="0" animBg="1"/>
      <p:bldP spid="14" grpId="0" animBg="1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1729" y="1841734"/>
            <a:ext cx="4423229" cy="2387600"/>
          </a:xfrm>
        </p:spPr>
        <p:txBody>
          <a:bodyPr/>
          <a:lstStyle/>
          <a:p>
            <a:r>
              <a:rPr lang="en-US" altLang="zh-TW" dirty="0"/>
              <a:t>Attention </a:t>
            </a:r>
            <a:br>
              <a:rPr lang="en-US" altLang="zh-TW" dirty="0"/>
            </a:br>
            <a:r>
              <a:rPr lang="en-US" altLang="zh-TW" dirty="0"/>
              <a:t>on Memory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5028427" y="1030013"/>
            <a:ext cx="3502072" cy="4902136"/>
            <a:chOff x="790256" y="1654127"/>
            <a:chExt cx="3502072" cy="4902136"/>
          </a:xfrm>
        </p:grpSpPr>
        <p:grpSp>
          <p:nvGrpSpPr>
            <p:cNvPr id="17" name="群組 16"/>
            <p:cNvGrpSpPr/>
            <p:nvPr/>
          </p:nvGrpSpPr>
          <p:grpSpPr>
            <a:xfrm>
              <a:off x="851171" y="1654127"/>
              <a:ext cx="3441157" cy="4694334"/>
              <a:chOff x="4954814" y="1199859"/>
              <a:chExt cx="3441157" cy="4694334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481199" y="2444016"/>
                <a:ext cx="2047164" cy="73182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Sensory Memory</a:t>
                </a:r>
                <a:endParaRPr lang="zh-TW" altLang="en-US" sz="2400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481199" y="3808609"/>
                <a:ext cx="2047164" cy="743721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Working Memory</a:t>
                </a:r>
                <a:endParaRPr lang="zh-TW" altLang="en-US" sz="2400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481200" y="5192175"/>
                <a:ext cx="2047164" cy="70201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Long-term Memory</a:t>
                </a:r>
                <a:endParaRPr lang="zh-TW" altLang="en-US" sz="2400" dirty="0"/>
              </a:p>
            </p:txBody>
          </p:sp>
          <p:cxnSp>
            <p:nvCxnSpPr>
              <p:cNvPr id="21" name="直線單箭頭接點 20"/>
              <p:cNvCxnSpPr/>
              <p:nvPr/>
            </p:nvCxnSpPr>
            <p:spPr>
              <a:xfrm>
                <a:off x="6504781" y="2039516"/>
                <a:ext cx="0" cy="38718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字方塊 21"/>
              <p:cNvSpPr txBox="1"/>
              <p:nvPr/>
            </p:nvSpPr>
            <p:spPr>
              <a:xfrm>
                <a:off x="5003379" y="1199859"/>
                <a:ext cx="30863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Information from the sensors (e.g. eyes, ears)</a:t>
                </a:r>
                <a:endParaRPr lang="zh-TW" altLang="en-US" sz="24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5048991" y="3254528"/>
                <a:ext cx="15431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Attention</a:t>
                </a:r>
                <a:endParaRPr lang="zh-TW" altLang="en-US" sz="2400" dirty="0"/>
              </a:p>
            </p:txBody>
          </p:sp>
          <p:cxnSp>
            <p:nvCxnSpPr>
              <p:cNvPr id="24" name="直線單箭頭接點 23"/>
              <p:cNvCxnSpPr/>
              <p:nvPr/>
            </p:nvCxnSpPr>
            <p:spPr>
              <a:xfrm>
                <a:off x="6504781" y="3193155"/>
                <a:ext cx="0" cy="64784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6137620" y="4540429"/>
                <a:ext cx="0" cy="65174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flipV="1">
                <a:off x="6845409" y="4540429"/>
                <a:ext cx="0" cy="65174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字方塊 26"/>
              <p:cNvSpPr txBox="1"/>
              <p:nvPr/>
            </p:nvSpPr>
            <p:spPr>
              <a:xfrm>
                <a:off x="4954814" y="4635469"/>
                <a:ext cx="13939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Encode</a:t>
                </a:r>
                <a:endParaRPr lang="zh-TW" altLang="en-US" sz="2400" dirty="0"/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7005228" y="4671444"/>
                <a:ext cx="1390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Retrieval</a:t>
                </a:r>
                <a:endParaRPr lang="zh-TW" altLang="en-US" sz="24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790256" y="3774125"/>
              <a:ext cx="3360830" cy="27821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18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von Neumann architecture</a:t>
            </a:r>
            <a:endParaRPr lang="zh-TW" altLang="en-US" dirty="0"/>
          </a:p>
        </p:txBody>
      </p:sp>
      <p:pic>
        <p:nvPicPr>
          <p:cNvPr id="1026" name="Picture 2" descr="https://qph.is.quoracdn.net/main-qimg-e20285f8850c54b80cfdee8e436c6173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84" y="2569203"/>
            <a:ext cx="3474316" cy="32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424071" y="5949052"/>
            <a:ext cx="6849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https://www.quora.com/How-does-the-Von-Neumann-architecture-provide-flexibility-for-program-development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245100" y="3308796"/>
            <a:ext cx="33620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Actually, Neural Turing Machine is an advanced RNN/LSTM.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8361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5654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072956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3" name="矩形 12"/>
          <p:cNvSpPr/>
          <p:nvPr/>
        </p:nvSpPr>
        <p:spPr>
          <a:xfrm>
            <a:off x="745670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4" name="矩形 13"/>
          <p:cNvSpPr/>
          <p:nvPr/>
        </p:nvSpPr>
        <p:spPr>
          <a:xfrm>
            <a:off x="4072956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5" name="矩形 14"/>
          <p:cNvSpPr/>
          <p:nvPr/>
        </p:nvSpPr>
        <p:spPr>
          <a:xfrm>
            <a:off x="7456701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6" name="矩形 15"/>
          <p:cNvSpPr/>
          <p:nvPr/>
        </p:nvSpPr>
        <p:spPr>
          <a:xfrm>
            <a:off x="4072956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7" name="矩形 16"/>
          <p:cNvSpPr/>
          <p:nvPr/>
        </p:nvSpPr>
        <p:spPr>
          <a:xfrm>
            <a:off x="7456701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19" name="直線單箭頭接點 18"/>
          <p:cNvCxnSpPr>
            <a:endCxn id="16" idx="1"/>
          </p:cNvCxnSpPr>
          <p:nvPr/>
        </p:nvCxnSpPr>
        <p:spPr>
          <a:xfrm>
            <a:off x="1890214" y="2454013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673457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8057202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057202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4673457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0625" y="2220750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30" name="矩形 29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275511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47" name="直線單箭頭接點 46"/>
          <p:cNvCxnSpPr>
            <a:stCxn id="45" idx="0"/>
            <a:endCxn id="16" idx="2"/>
          </p:cNvCxnSpPr>
          <p:nvPr/>
        </p:nvCxnSpPr>
        <p:spPr>
          <a:xfrm flipV="1">
            <a:off x="3355613" y="2657893"/>
            <a:ext cx="1317845" cy="38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2321109" y="3425805"/>
            <a:ext cx="1034503" cy="68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3268455" y="5324109"/>
            <a:ext cx="149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Long term memory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3316091" y="3754924"/>
            <a:ext cx="149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Retrieval process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17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9" grpId="0" animBg="1"/>
      <p:bldP spid="30" grpId="0" animBg="1"/>
      <p:bldP spid="31" grpId="0"/>
      <p:bldP spid="32" grpId="0"/>
      <p:bldP spid="34" grpId="0" animBg="1"/>
      <p:bldP spid="35" grpId="0"/>
      <p:bldP spid="36" grpId="0" animBg="1"/>
      <p:bldP spid="37" grpId="0"/>
      <p:bldP spid="45" grpId="0" animBg="1"/>
      <p:bldP spid="52" grpId="0"/>
      <p:bldP spid="53" grpId="0"/>
      <p:bldP spid="54" grpId="0"/>
      <p:bldP spid="55" grpId="0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5654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072956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3" name="矩形 12"/>
          <p:cNvSpPr/>
          <p:nvPr/>
        </p:nvSpPr>
        <p:spPr>
          <a:xfrm>
            <a:off x="745670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4" name="矩形 13"/>
          <p:cNvSpPr/>
          <p:nvPr/>
        </p:nvSpPr>
        <p:spPr>
          <a:xfrm>
            <a:off x="4072956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5" name="矩形 14"/>
          <p:cNvSpPr/>
          <p:nvPr/>
        </p:nvSpPr>
        <p:spPr>
          <a:xfrm>
            <a:off x="7456701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6" name="矩形 15"/>
          <p:cNvSpPr/>
          <p:nvPr/>
        </p:nvSpPr>
        <p:spPr>
          <a:xfrm>
            <a:off x="4072956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7" name="矩形 16"/>
          <p:cNvSpPr/>
          <p:nvPr/>
        </p:nvSpPr>
        <p:spPr>
          <a:xfrm>
            <a:off x="7456701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19" name="直線單箭頭接點 18"/>
          <p:cNvCxnSpPr>
            <a:endCxn id="16" idx="1"/>
          </p:cNvCxnSpPr>
          <p:nvPr/>
        </p:nvCxnSpPr>
        <p:spPr>
          <a:xfrm>
            <a:off x="1890214" y="2454013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673457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8057202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057202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4673457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0625" y="2220750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30" name="矩形 29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275511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47" name="直線單箭頭接點 46"/>
          <p:cNvCxnSpPr>
            <a:stCxn id="45" idx="0"/>
            <a:endCxn id="16" idx="2"/>
          </p:cNvCxnSpPr>
          <p:nvPr/>
        </p:nvCxnSpPr>
        <p:spPr>
          <a:xfrm flipV="1">
            <a:off x="3355613" y="2657893"/>
            <a:ext cx="1317845" cy="38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2321109" y="3425805"/>
            <a:ext cx="1034503" cy="68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/>
          <p:cNvGrpSpPr/>
          <p:nvPr/>
        </p:nvGrpSpPr>
        <p:grpSpPr>
          <a:xfrm>
            <a:off x="6598724" y="3279172"/>
            <a:ext cx="504368" cy="1182337"/>
            <a:chOff x="5760614" y="3105355"/>
            <a:chExt cx="504368" cy="1182337"/>
          </a:xfrm>
        </p:grpSpPr>
        <p:sp>
          <p:nvSpPr>
            <p:cNvPr id="40" name="矩形 39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/>
          <p:cNvGrpSpPr/>
          <p:nvPr/>
        </p:nvGrpSpPr>
        <p:grpSpPr>
          <a:xfrm>
            <a:off x="7340653" y="3273621"/>
            <a:ext cx="532645" cy="1182337"/>
            <a:chOff x="5760614" y="3105355"/>
            <a:chExt cx="532645" cy="1182337"/>
          </a:xfrm>
        </p:grpSpPr>
        <p:sp>
          <p:nvSpPr>
            <p:cNvPr id="43" name="矩形 42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直線單箭頭接點 48"/>
          <p:cNvCxnSpPr>
            <a:stCxn id="16" idx="3"/>
            <a:endCxn id="40" idx="0"/>
          </p:cNvCxnSpPr>
          <p:nvPr/>
        </p:nvCxnSpPr>
        <p:spPr>
          <a:xfrm>
            <a:off x="5273959" y="2466824"/>
            <a:ext cx="1556210" cy="812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6" idx="3"/>
            <a:endCxn id="43" idx="0"/>
          </p:cNvCxnSpPr>
          <p:nvPr/>
        </p:nvCxnSpPr>
        <p:spPr>
          <a:xfrm>
            <a:off x="5273959" y="2466824"/>
            <a:ext cx="2298139" cy="8067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/>
          <p:cNvGrpSpPr/>
          <p:nvPr/>
        </p:nvGrpSpPr>
        <p:grpSpPr>
          <a:xfrm>
            <a:off x="5868856" y="3279171"/>
            <a:ext cx="531042" cy="1182337"/>
            <a:chOff x="5760614" y="3105355"/>
            <a:chExt cx="531042" cy="1182337"/>
          </a:xfrm>
        </p:grpSpPr>
        <p:sp>
          <p:nvSpPr>
            <p:cNvPr id="57" name="矩形 56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線單箭頭接點 59"/>
          <p:cNvCxnSpPr>
            <a:stCxn id="16" idx="3"/>
            <a:endCxn id="57" idx="0"/>
          </p:cNvCxnSpPr>
          <p:nvPr/>
        </p:nvCxnSpPr>
        <p:spPr>
          <a:xfrm>
            <a:off x="5273959" y="2466824"/>
            <a:ext cx="826342" cy="812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3648046" y="6176094"/>
                <a:ext cx="4078168" cy="430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46" y="6176094"/>
                <a:ext cx="4078168" cy="43056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blipFill rotWithShape="0">
                <a:blip r:embed="rId16"/>
                <a:stretch>
                  <a:fillRect l="-10606" t="-14754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blipFill rotWithShape="0">
                <a:blip r:embed="rId17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blipFill rotWithShape="0">
                <a:blip r:embed="rId18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blipFill rotWithShape="0">
                <a:blip r:embed="rId19"/>
                <a:stretch>
                  <a:fillRect l="-8824" t="-14754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/>
          <p:cNvSpPr/>
          <p:nvPr/>
        </p:nvSpPr>
        <p:spPr>
          <a:xfrm>
            <a:off x="3841751" y="5138461"/>
            <a:ext cx="1960391" cy="403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3898460" y="564312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60" y="5643123"/>
                <a:ext cx="404598" cy="372859"/>
              </a:xfrm>
              <a:prstGeom prst="rect">
                <a:avLst/>
              </a:prstGeom>
              <a:blipFill rotWithShape="0">
                <a:blip r:embed="rId20"/>
                <a:stretch>
                  <a:fillRect l="-10606" t="-1639" r="-7576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4393692" y="564312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692" y="5643123"/>
                <a:ext cx="411203" cy="376642"/>
              </a:xfrm>
              <a:prstGeom prst="rect">
                <a:avLst/>
              </a:prstGeom>
              <a:blipFill rotWithShape="0">
                <a:blip r:embed="rId21"/>
                <a:stretch>
                  <a:fillRect l="-10448" t="-1639" r="-746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4895529" y="5643123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29" y="5643123"/>
                <a:ext cx="411203" cy="378502"/>
              </a:xfrm>
              <a:prstGeom prst="rect">
                <a:avLst/>
              </a:prstGeom>
              <a:blipFill rotWithShape="0">
                <a:blip r:embed="rId22"/>
                <a:stretch>
                  <a:fillRect l="-8824" t="-1613" r="-5882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5397367" y="5643123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367" y="5643123"/>
                <a:ext cx="411203" cy="375103"/>
              </a:xfrm>
              <a:prstGeom prst="rect">
                <a:avLst/>
              </a:prstGeom>
              <a:blipFill rotWithShape="0">
                <a:blip r:embed="rId23"/>
                <a:stretch>
                  <a:fillRect l="-8824" t="-1639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字方塊 70"/>
          <p:cNvSpPr txBox="1"/>
          <p:nvPr/>
        </p:nvSpPr>
        <p:spPr>
          <a:xfrm>
            <a:off x="6986504" y="5713538"/>
            <a:ext cx="177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(simplified)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868856" y="3302729"/>
            <a:ext cx="450828" cy="116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828976" y="4002648"/>
            <a:ext cx="2093447" cy="1072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702320" y="5162197"/>
            <a:ext cx="2340969" cy="116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4394248" y="4099466"/>
            <a:ext cx="307310" cy="590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5409007" y="4469385"/>
            <a:ext cx="307310" cy="220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3886869" y="4575764"/>
            <a:ext cx="307310" cy="114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4901627" y="4520950"/>
            <a:ext cx="307310" cy="169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2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 animBg="1"/>
      <p:bldP spid="67" grpId="0"/>
      <p:bldP spid="68" grpId="0"/>
      <p:bldP spid="69" grpId="0"/>
      <p:bldP spid="70" grpId="0"/>
      <p:bldP spid="71" grpId="0"/>
      <p:bldP spid="72" grpId="0" animBg="1"/>
      <p:bldP spid="73" grpId="0" animBg="1"/>
      <p:bldP spid="74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2862" y="515543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群組 38"/>
          <p:cNvGrpSpPr/>
          <p:nvPr/>
        </p:nvGrpSpPr>
        <p:grpSpPr>
          <a:xfrm>
            <a:off x="6598724" y="3279172"/>
            <a:ext cx="504368" cy="1182337"/>
            <a:chOff x="5760614" y="3105355"/>
            <a:chExt cx="504368" cy="1182337"/>
          </a:xfrm>
        </p:grpSpPr>
        <p:sp>
          <p:nvSpPr>
            <p:cNvPr id="40" name="矩形 39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/>
          <p:cNvGrpSpPr/>
          <p:nvPr/>
        </p:nvGrpSpPr>
        <p:grpSpPr>
          <a:xfrm>
            <a:off x="7340653" y="3273621"/>
            <a:ext cx="532645" cy="1182337"/>
            <a:chOff x="5760614" y="3105355"/>
            <a:chExt cx="532645" cy="1182337"/>
          </a:xfrm>
        </p:grpSpPr>
        <p:sp>
          <p:nvSpPr>
            <p:cNvPr id="43" name="矩形 42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群組 55"/>
          <p:cNvGrpSpPr/>
          <p:nvPr/>
        </p:nvGrpSpPr>
        <p:grpSpPr>
          <a:xfrm>
            <a:off x="5868856" y="3279171"/>
            <a:ext cx="531042" cy="1182337"/>
            <a:chOff x="5760614" y="3105355"/>
            <a:chExt cx="531042" cy="1182337"/>
          </a:xfrm>
        </p:grpSpPr>
        <p:sp>
          <p:nvSpPr>
            <p:cNvPr id="57" name="矩形 56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矩形 71"/>
          <p:cNvSpPr/>
          <p:nvPr/>
        </p:nvSpPr>
        <p:spPr>
          <a:xfrm>
            <a:off x="6610785" y="3276155"/>
            <a:ext cx="450828" cy="116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52714" y="3287752"/>
            <a:ext cx="450828" cy="116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3666001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39717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blipFill rotWithShape="0">
                <a:blip r:embed="rId14"/>
                <a:stretch>
                  <a:fillRect l="-9091" r="-519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blipFill rotWithShape="0">
                <a:blip r:embed="rId15"/>
                <a:stretch>
                  <a:fillRect l="-8974" r="-5128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4824215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blipFill rotWithShape="0">
                <a:blip r:embed="rId16"/>
                <a:stretch>
                  <a:fillRect l="-8974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/>
          <p:cNvSpPr/>
          <p:nvPr/>
        </p:nvSpPr>
        <p:spPr>
          <a:xfrm>
            <a:off x="5439043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blipFill rotWithShape="0">
                <a:blip r:embed="rId17"/>
                <a:stretch>
                  <a:fillRect l="-9091" t="-1639" r="-649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861452" y="1879439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885466" y="2295371"/>
                <a:ext cx="462498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66" y="2295371"/>
                <a:ext cx="462498" cy="38856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/>
          <p:cNvSpPr/>
          <p:nvPr/>
        </p:nvSpPr>
        <p:spPr>
          <a:xfrm>
            <a:off x="1972009" y="1879228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1996023" y="2295160"/>
                <a:ext cx="469616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023" y="2295160"/>
                <a:ext cx="469616" cy="39164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484100" y="231967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100" y="2319671"/>
                <a:ext cx="298159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群組 88"/>
          <p:cNvGrpSpPr/>
          <p:nvPr/>
        </p:nvGrpSpPr>
        <p:grpSpPr>
          <a:xfrm>
            <a:off x="4340957" y="1911867"/>
            <a:ext cx="504368" cy="1182337"/>
            <a:chOff x="5760614" y="3105355"/>
            <a:chExt cx="504368" cy="1182337"/>
          </a:xfrm>
        </p:grpSpPr>
        <p:sp>
          <p:nvSpPr>
            <p:cNvPr id="90" name="矩形 89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字方塊 90"/>
                <p:cNvSpPr txBox="1"/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1" name="文字方塊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群組 91"/>
          <p:cNvGrpSpPr/>
          <p:nvPr/>
        </p:nvGrpSpPr>
        <p:grpSpPr>
          <a:xfrm>
            <a:off x="5802142" y="1876943"/>
            <a:ext cx="532645" cy="1182337"/>
            <a:chOff x="5760614" y="3105355"/>
            <a:chExt cx="532645" cy="1182337"/>
          </a:xfrm>
        </p:grpSpPr>
        <p:sp>
          <p:nvSpPr>
            <p:cNvPr id="93" name="矩形 92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207775" y="2284567"/>
                <a:ext cx="617990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775" y="2284567"/>
                <a:ext cx="617990" cy="38856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2537185" y="2317377"/>
                <a:ext cx="2548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85" y="2317377"/>
                <a:ext cx="254878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1908839" y="3164203"/>
            <a:ext cx="162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(element-wise)</a:t>
            </a:r>
            <a:endParaRPr lang="zh-TW" altLang="en-US" dirty="0"/>
          </a:p>
        </p:txBody>
      </p:sp>
      <p:grpSp>
        <p:nvGrpSpPr>
          <p:cNvPr id="98" name="群組 97"/>
          <p:cNvGrpSpPr/>
          <p:nvPr/>
        </p:nvGrpSpPr>
        <p:grpSpPr>
          <a:xfrm>
            <a:off x="3056321" y="1887683"/>
            <a:ext cx="462889" cy="1182337"/>
            <a:chOff x="2894350" y="1917467"/>
            <a:chExt cx="462889" cy="1182337"/>
          </a:xfrm>
        </p:grpSpPr>
        <p:sp>
          <p:nvSpPr>
            <p:cNvPr id="99" name="矩形 98"/>
            <p:cNvSpPr/>
            <p:nvPr/>
          </p:nvSpPr>
          <p:spPr>
            <a:xfrm>
              <a:off x="2894350" y="1917467"/>
              <a:ext cx="462889" cy="11823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2988950" y="2362091"/>
                  <a:ext cx="2388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950" y="2362091"/>
                  <a:ext cx="23884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30769" r="-30769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3645853" y="2299414"/>
                <a:ext cx="617990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53" y="2299414"/>
                <a:ext cx="617990" cy="38856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左右括弧 101"/>
          <p:cNvSpPr/>
          <p:nvPr/>
        </p:nvSpPr>
        <p:spPr>
          <a:xfrm>
            <a:off x="2792063" y="1911867"/>
            <a:ext cx="2239244" cy="1147413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/>
        </p:nvSpPr>
        <p:spPr>
          <a:xfrm>
            <a:off x="3716014" y="4051336"/>
            <a:ext cx="2152841" cy="1014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blipFill rotWithShape="0">
                <a:blip r:embed="rId27"/>
                <a:stretch>
                  <a:fillRect l="-10606" t="-14754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blipFill rotWithShape="0">
                <a:blip r:embed="rId28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blipFill rotWithShape="0">
                <a:blip r:embed="rId29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blipFill rotWithShape="0">
                <a:blip r:embed="rId30"/>
                <a:stretch>
                  <a:fillRect l="-8824" t="-14754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矩形 115"/>
          <p:cNvSpPr/>
          <p:nvPr/>
        </p:nvSpPr>
        <p:spPr>
          <a:xfrm>
            <a:off x="4394248" y="4099466"/>
            <a:ext cx="307310" cy="590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5409007" y="4469385"/>
            <a:ext cx="307310" cy="220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3886869" y="4575764"/>
            <a:ext cx="307310" cy="114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4901627" y="4520950"/>
            <a:ext cx="307310" cy="169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546774" y="2081419"/>
            <a:ext cx="2215249" cy="830997"/>
            <a:chOff x="6546774" y="2081419"/>
            <a:chExt cx="2215249" cy="830997"/>
          </a:xfrm>
        </p:grpSpPr>
        <p:sp>
          <p:nvSpPr>
            <p:cNvPr id="124" name="文字方塊 123"/>
            <p:cNvSpPr txBox="1"/>
            <p:nvPr/>
          </p:nvSpPr>
          <p:spPr>
            <a:xfrm>
              <a:off x="7269864" y="2081419"/>
              <a:ext cx="14921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Encode process</a:t>
              </a:r>
              <a:endParaRPr lang="zh-TW" altLang="en-US" sz="2400" dirty="0"/>
            </a:p>
          </p:txBody>
        </p:sp>
        <p:sp>
          <p:nvSpPr>
            <p:cNvPr id="3" name="向右箭號 2"/>
            <p:cNvSpPr/>
            <p:nvPr/>
          </p:nvSpPr>
          <p:spPr>
            <a:xfrm>
              <a:off x="6546774" y="2258409"/>
              <a:ext cx="653333" cy="48985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32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5" grpId="0" animBg="1"/>
      <p:bldP spid="76" grpId="0" animBg="1"/>
      <p:bldP spid="77" grpId="0" animBg="1"/>
      <p:bldP spid="78" grpId="0"/>
      <p:bldP spid="79" grpId="0"/>
      <p:bldP spid="80" grpId="0" animBg="1"/>
      <p:bldP spid="81" grpId="0"/>
      <p:bldP spid="82" grpId="0" animBg="1"/>
      <p:bldP spid="83" grpId="0"/>
      <p:bldP spid="84" grpId="0" animBg="1"/>
      <p:bldP spid="85" grpId="0"/>
      <p:bldP spid="86" grpId="0" animBg="1"/>
      <p:bldP spid="87" grpId="0"/>
      <p:bldP spid="88" grpId="0"/>
      <p:bldP spid="95" grpId="0"/>
      <p:bldP spid="96" grpId="0"/>
      <p:bldP spid="97" grpId="0"/>
      <p:bldP spid="101" grpId="0"/>
      <p:bldP spid="102" grpId="0" animBg="1"/>
      <p:bldP spid="1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72956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3" name="矩形 12"/>
          <p:cNvSpPr/>
          <p:nvPr/>
        </p:nvSpPr>
        <p:spPr>
          <a:xfrm>
            <a:off x="745670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4" name="矩形 13"/>
          <p:cNvSpPr/>
          <p:nvPr/>
        </p:nvSpPr>
        <p:spPr>
          <a:xfrm>
            <a:off x="4072956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5" name="矩形 14"/>
          <p:cNvSpPr/>
          <p:nvPr/>
        </p:nvSpPr>
        <p:spPr>
          <a:xfrm>
            <a:off x="7456701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6" name="矩形 15"/>
          <p:cNvSpPr/>
          <p:nvPr/>
        </p:nvSpPr>
        <p:spPr>
          <a:xfrm>
            <a:off x="4072956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7" name="矩形 16"/>
          <p:cNvSpPr/>
          <p:nvPr/>
        </p:nvSpPr>
        <p:spPr>
          <a:xfrm>
            <a:off x="7456701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19" name="直線單箭頭接點 18"/>
          <p:cNvCxnSpPr>
            <a:endCxn id="16" idx="1"/>
          </p:cNvCxnSpPr>
          <p:nvPr/>
        </p:nvCxnSpPr>
        <p:spPr>
          <a:xfrm>
            <a:off x="1890214" y="2454013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673457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8057202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057202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4673457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0625" y="2220750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45" name="矩形 44"/>
          <p:cNvSpPr/>
          <p:nvPr/>
        </p:nvSpPr>
        <p:spPr>
          <a:xfrm>
            <a:off x="275511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47" name="直線單箭頭接點 46"/>
          <p:cNvCxnSpPr>
            <a:stCxn id="45" idx="0"/>
            <a:endCxn id="16" idx="2"/>
          </p:cNvCxnSpPr>
          <p:nvPr/>
        </p:nvCxnSpPr>
        <p:spPr>
          <a:xfrm flipV="1">
            <a:off x="3355613" y="2657893"/>
            <a:ext cx="1317845" cy="38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2321109" y="3425805"/>
            <a:ext cx="1034503" cy="68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6142871" y="3071769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93" name="直線單箭頭接點 92"/>
          <p:cNvCxnSpPr>
            <a:stCxn id="92" idx="0"/>
          </p:cNvCxnSpPr>
          <p:nvPr/>
        </p:nvCxnSpPr>
        <p:spPr>
          <a:xfrm flipV="1">
            <a:off x="6743373" y="2685995"/>
            <a:ext cx="1317845" cy="38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 flipV="1">
            <a:off x="5708869" y="3453907"/>
            <a:ext cx="1034503" cy="68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772862" y="515543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矩形 109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/>
              <p:cNvSpPr txBox="1"/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blipFill rotWithShape="0">
                <a:blip r:embed="rId11"/>
                <a:stretch>
                  <a:fillRect l="-10606" t="-14754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/>
              <p:cNvSpPr txBox="1"/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blipFill rotWithShape="0">
                <a:blip r:embed="rId12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blipFill rotWithShape="0">
                <a:blip r:embed="rId13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/>
              <p:cNvSpPr txBox="1"/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8" name="文字方塊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blipFill rotWithShape="0">
                <a:blip r:embed="rId14"/>
                <a:stretch>
                  <a:fillRect l="-8824" t="-14754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/>
          <p:cNvSpPr/>
          <p:nvPr/>
        </p:nvSpPr>
        <p:spPr>
          <a:xfrm>
            <a:off x="4394248" y="4099466"/>
            <a:ext cx="307310" cy="590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5409007" y="4469385"/>
            <a:ext cx="307310" cy="220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3886869" y="4575764"/>
            <a:ext cx="307310" cy="114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4901627" y="4520950"/>
            <a:ext cx="307310" cy="169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3495824" y="389232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3666001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4239717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/>
              <p:cNvSpPr txBox="1"/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0" name="文字方塊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blipFill rotWithShape="0">
                <a:blip r:embed="rId15"/>
                <a:stretch>
                  <a:fillRect l="-9091" r="-519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/>
              <p:cNvSpPr txBox="1"/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blipFill rotWithShape="0">
                <a:blip r:embed="rId16"/>
                <a:stretch>
                  <a:fillRect l="-8974" r="-5128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/>
          <p:cNvSpPr/>
          <p:nvPr/>
        </p:nvSpPr>
        <p:spPr>
          <a:xfrm>
            <a:off x="4824215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blipFill rotWithShape="0">
                <a:blip r:embed="rId17"/>
                <a:stretch>
                  <a:fillRect l="-8974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矩形 143"/>
          <p:cNvSpPr/>
          <p:nvPr/>
        </p:nvSpPr>
        <p:spPr>
          <a:xfrm>
            <a:off x="5439043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/>
              <p:cNvSpPr txBox="1"/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5" name="文字方塊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blipFill rotWithShape="0">
                <a:blip r:embed="rId18"/>
                <a:stretch>
                  <a:fillRect l="-9091" t="-1639" r="-649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6843089" y="4686641"/>
                <a:ext cx="404598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89" y="4686641"/>
                <a:ext cx="404598" cy="373564"/>
              </a:xfrm>
              <a:prstGeom prst="rect">
                <a:avLst/>
              </a:prstGeom>
              <a:blipFill rotWithShape="0">
                <a:blip r:embed="rId19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7326771" y="4686641"/>
                <a:ext cx="411202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771" y="4686641"/>
                <a:ext cx="411202" cy="374333"/>
              </a:xfrm>
              <a:prstGeom prst="rect">
                <a:avLst/>
              </a:prstGeom>
              <a:blipFill rotWithShape="0">
                <a:blip r:embed="rId20"/>
                <a:stretch>
                  <a:fillRect l="-10448" t="-16393" r="-4925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/>
              <p:cNvSpPr txBox="1"/>
              <p:nvPr/>
            </p:nvSpPr>
            <p:spPr>
              <a:xfrm>
                <a:off x="7851763" y="4686641"/>
                <a:ext cx="41120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7" name="文字方塊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763" y="4686641"/>
                <a:ext cx="411202" cy="376193"/>
              </a:xfrm>
              <a:prstGeom prst="rect">
                <a:avLst/>
              </a:prstGeom>
              <a:blipFill rotWithShape="0">
                <a:blip r:embed="rId21"/>
                <a:stretch>
                  <a:fillRect l="-8955" t="-16129" r="-50746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/>
              <p:cNvSpPr txBox="1"/>
              <p:nvPr/>
            </p:nvSpPr>
            <p:spPr>
              <a:xfrm>
                <a:off x="8376754" y="4686641"/>
                <a:ext cx="411202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8" name="文字方塊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754" y="4686641"/>
                <a:ext cx="411202" cy="372794"/>
              </a:xfrm>
              <a:prstGeom prst="rect">
                <a:avLst/>
              </a:prstGeom>
              <a:blipFill rotWithShape="0">
                <a:blip r:embed="rId22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矩形 168"/>
          <p:cNvSpPr/>
          <p:nvPr/>
        </p:nvSpPr>
        <p:spPr>
          <a:xfrm>
            <a:off x="7380062" y="4108534"/>
            <a:ext cx="307310" cy="5905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8394821" y="4478453"/>
            <a:ext cx="307310" cy="2206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6872683" y="4584832"/>
            <a:ext cx="307310" cy="1142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7887441" y="4530018"/>
            <a:ext cx="307310" cy="169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6481638" y="3901389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6651815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7225531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/>
              <p:cNvSpPr txBox="1"/>
              <p:nvPr/>
            </p:nvSpPr>
            <p:spPr>
              <a:xfrm>
                <a:off x="6716235" y="5528773"/>
                <a:ext cx="469616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6" name="文字方塊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35" y="5528773"/>
                <a:ext cx="469616" cy="373564"/>
              </a:xfrm>
              <a:prstGeom prst="rect">
                <a:avLst/>
              </a:prstGeom>
              <a:blipFill rotWithShape="0">
                <a:blip r:embed="rId23"/>
                <a:stretch>
                  <a:fillRect l="-9091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/>
              <p:cNvSpPr txBox="1"/>
              <p:nvPr/>
            </p:nvSpPr>
            <p:spPr>
              <a:xfrm>
                <a:off x="7263926" y="5528773"/>
                <a:ext cx="474874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7" name="文字方塊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926" y="5528773"/>
                <a:ext cx="474874" cy="374333"/>
              </a:xfrm>
              <a:prstGeom prst="rect">
                <a:avLst/>
              </a:prstGeom>
              <a:blipFill rotWithShape="0">
                <a:blip r:embed="rId24"/>
                <a:stretch>
                  <a:fillRect l="-9091" r="-649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/>
          <p:cNvSpPr/>
          <p:nvPr/>
        </p:nvSpPr>
        <p:spPr>
          <a:xfrm>
            <a:off x="7810029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/>
              <p:cNvSpPr txBox="1"/>
              <p:nvPr/>
            </p:nvSpPr>
            <p:spPr>
              <a:xfrm>
                <a:off x="7848424" y="5541472"/>
                <a:ext cx="47487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9" name="文字方塊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24" y="5541472"/>
                <a:ext cx="474874" cy="376193"/>
              </a:xfrm>
              <a:prstGeom prst="rect">
                <a:avLst/>
              </a:prstGeom>
              <a:blipFill rotWithShape="0">
                <a:blip r:embed="rId25"/>
                <a:stretch>
                  <a:fillRect l="-7692" r="-5128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/>
          <p:cNvSpPr/>
          <p:nvPr/>
        </p:nvSpPr>
        <p:spPr>
          <a:xfrm>
            <a:off x="8424857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/>
              <p:cNvSpPr txBox="1"/>
              <p:nvPr/>
            </p:nvSpPr>
            <p:spPr>
              <a:xfrm>
                <a:off x="8432922" y="5541472"/>
                <a:ext cx="474874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1" name="文字方塊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922" y="5541472"/>
                <a:ext cx="474874" cy="372794"/>
              </a:xfrm>
              <a:prstGeom prst="rect">
                <a:avLst/>
              </a:prstGeom>
              <a:blipFill rotWithShape="0">
                <a:blip r:embed="rId26"/>
                <a:stretch>
                  <a:fillRect l="-7692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內容版面配置區 3"/>
          <p:cNvSpPr>
            <a:spLocks noGrp="1"/>
          </p:cNvSpPr>
          <p:nvPr>
            <p:ph idx="1"/>
          </p:nvPr>
        </p:nvSpPr>
        <p:spPr>
          <a:xfrm>
            <a:off x="6472635" y="130501"/>
            <a:ext cx="25306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800" dirty="0"/>
              <a:t>Wei Zhang, Yang Yu, Bowen Zhou, Structured Memory for Neural Turing Machines, arXiv’15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3783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25" grpId="0"/>
      <p:bldP spid="126" grpId="0"/>
      <p:bldP spid="127" grpId="0"/>
      <p:bldP spid="128" grpId="0"/>
      <p:bldP spid="129" grpId="0" animBg="1"/>
      <p:bldP spid="130" grpId="0" animBg="1"/>
      <p:bldP spid="131" grpId="0" animBg="1"/>
      <p:bldP spid="132" grpId="0" animBg="1"/>
      <p:bldP spid="137" grpId="0" animBg="1"/>
      <p:bldP spid="138" grpId="0" animBg="1"/>
      <p:bldP spid="139" grpId="0" animBg="1"/>
      <p:bldP spid="140" grpId="0"/>
      <p:bldP spid="141" grpId="0"/>
      <p:bldP spid="142" grpId="0" animBg="1"/>
      <p:bldP spid="143" grpId="0"/>
      <p:bldP spid="144" grpId="0" animBg="1"/>
      <p:bldP spid="145" grpId="0"/>
      <p:bldP spid="165" grpId="0"/>
      <p:bldP spid="166" grpId="0"/>
      <p:bldP spid="167" grpId="0"/>
      <p:bldP spid="168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/>
      <p:bldP spid="177" grpId="0"/>
      <p:bldP spid="178" grpId="0" animBg="1"/>
      <p:bldP spid="179" grpId="0"/>
      <p:bldP spid="180" grpId="0" animBg="1"/>
      <p:bldP spid="1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851171" y="1654127"/>
            <a:ext cx="3441157" cy="4694334"/>
            <a:chOff x="4954814" y="1199859"/>
            <a:chExt cx="3441157" cy="4694334"/>
          </a:xfrm>
        </p:grpSpPr>
        <p:sp>
          <p:nvSpPr>
            <p:cNvPr id="6" name="矩形 5"/>
            <p:cNvSpPr/>
            <p:nvPr/>
          </p:nvSpPr>
          <p:spPr>
            <a:xfrm>
              <a:off x="5481199" y="2444016"/>
              <a:ext cx="2047164" cy="73182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Sensory Memory</a:t>
              </a:r>
              <a:endParaRPr lang="zh-TW" altLang="en-US" sz="24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481199" y="3808609"/>
              <a:ext cx="2047164" cy="74372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Working Memory</a:t>
              </a:r>
              <a:endParaRPr lang="zh-TW" altLang="en-US" sz="2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481200" y="5192175"/>
              <a:ext cx="2047164" cy="70201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Long-term Memory</a:t>
              </a:r>
              <a:endParaRPr lang="zh-TW" altLang="en-US" sz="24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6504781" y="2039516"/>
              <a:ext cx="0" cy="38718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5003379" y="1199859"/>
              <a:ext cx="3086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Information from the sensors (e.g. eyes, ears)</a:t>
              </a:r>
              <a:endParaRPr lang="zh-TW" altLang="en-US" sz="2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048991" y="3254528"/>
              <a:ext cx="1543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Attention</a:t>
              </a:r>
              <a:endParaRPr lang="zh-TW" altLang="en-US" sz="2400" dirty="0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6504781" y="3193155"/>
              <a:ext cx="0" cy="6478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>
              <a:off x="6137620" y="4540429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/>
            <p:nvPr/>
          </p:nvCxnSpPr>
          <p:spPr>
            <a:xfrm flipV="1">
              <a:off x="6845409" y="4540429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4954814" y="4635469"/>
              <a:ext cx="1393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Encode</a:t>
              </a:r>
              <a:endParaRPr lang="zh-TW" altLang="en-US" sz="2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005228" y="4671444"/>
              <a:ext cx="1390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Retrieval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790256" y="3774125"/>
            <a:ext cx="3360830" cy="2782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422172" y="2049785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the input is a very long sequence or an image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4164" y="2992702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Pay attention on partial of the input object each time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4590224" y="3170393"/>
            <a:ext cx="580571" cy="49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448302" y="4295271"/>
            <a:ext cx="4274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RNN/LSTM, larger memory implies more parameters 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34164" y="5355143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Increasing memory size will not increasing parameters</a:t>
            </a:r>
            <a:endParaRPr lang="zh-TW" altLang="en-US" sz="2400" dirty="0"/>
          </a:p>
        </p:txBody>
      </p:sp>
      <p:sp>
        <p:nvSpPr>
          <p:cNvPr id="23" name="向右箭號 22"/>
          <p:cNvSpPr/>
          <p:nvPr/>
        </p:nvSpPr>
        <p:spPr>
          <a:xfrm>
            <a:off x="4590224" y="5518320"/>
            <a:ext cx="580571" cy="49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90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2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 RNN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45429" y="56624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/>
              <a:t>Armand </a:t>
            </a:r>
            <a:r>
              <a:rPr lang="en-US" altLang="zh-TW" dirty="0" err="1"/>
              <a:t>Joulin</a:t>
            </a:r>
            <a:r>
              <a:rPr lang="en-US" altLang="zh-TW" dirty="0"/>
              <a:t>, Tomas </a:t>
            </a:r>
            <a:r>
              <a:rPr lang="en-US" altLang="zh-TW" dirty="0" err="1"/>
              <a:t>Mikolov</a:t>
            </a:r>
            <a:r>
              <a:rPr lang="en-US" altLang="zh-TW" dirty="0"/>
              <a:t>, Inferring Algorithmic Patterns with Stack-Augmented Recurrent Nets,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5783943" y="5731259"/>
            <a:ext cx="2540000" cy="42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713917" y="3006899"/>
            <a:ext cx="2758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Push, Pop, Nothing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5783943" y="3831515"/>
            <a:ext cx="2540000" cy="42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h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7" name="矩形 16"/>
          <p:cNvSpPr/>
          <p:nvPr/>
        </p:nvSpPr>
        <p:spPr>
          <a:xfrm>
            <a:off x="5783943" y="1902156"/>
            <a:ext cx="2540000" cy="42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8" name="向上箭號 17"/>
          <p:cNvSpPr/>
          <p:nvPr/>
        </p:nvSpPr>
        <p:spPr>
          <a:xfrm>
            <a:off x="6792685" y="4378557"/>
            <a:ext cx="508000" cy="123371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上箭號 18"/>
          <p:cNvSpPr/>
          <p:nvPr/>
        </p:nvSpPr>
        <p:spPr>
          <a:xfrm>
            <a:off x="6792685" y="2408998"/>
            <a:ext cx="508000" cy="123371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61818" y="1911287"/>
            <a:ext cx="119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stack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1764079" y="1978360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285213" y="1978360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806347" y="1978360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848615" y="1978360"/>
            <a:ext cx="360000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3327481" y="1978360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369749" y="1978360"/>
            <a:ext cx="360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732574" y="1891805"/>
            <a:ext cx="2040516" cy="495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 rot="7798748">
            <a:off x="5218350" y="2134842"/>
            <a:ext cx="508000" cy="180266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 rot="17944642">
            <a:off x="4780303" y="2906808"/>
            <a:ext cx="508000" cy="1098293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863392" y="2657384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545660" y="2680486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413774" y="2674139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391622" y="3547560"/>
            <a:ext cx="2092585" cy="830997"/>
            <a:chOff x="290561" y="3776028"/>
            <a:chExt cx="2092585" cy="830997"/>
          </a:xfrm>
        </p:grpSpPr>
        <p:sp>
          <p:nvSpPr>
            <p:cNvPr id="15" name="文字方塊 14"/>
            <p:cNvSpPr txBox="1"/>
            <p:nvPr/>
          </p:nvSpPr>
          <p:spPr>
            <a:xfrm>
              <a:off x="290561" y="3776028"/>
              <a:ext cx="17208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Information to store</a:t>
              </a:r>
              <a:endParaRPr lang="zh-TW" altLang="en-US" sz="24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2023146" y="4026041"/>
              <a:ext cx="36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4" name="向上箭號 33"/>
          <p:cNvSpPr/>
          <p:nvPr/>
        </p:nvSpPr>
        <p:spPr>
          <a:xfrm rot="16200000">
            <a:off x="4445112" y="3061864"/>
            <a:ext cx="508000" cy="196334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88741" y="5346030"/>
            <a:ext cx="82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Pop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-92289" y="5988685"/>
            <a:ext cx="144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Nothing</a:t>
            </a:r>
            <a:endParaRPr lang="zh-TW" altLang="en-US" sz="2400" dirty="0"/>
          </a:p>
        </p:txBody>
      </p:sp>
      <p:grpSp>
        <p:nvGrpSpPr>
          <p:cNvPr id="77" name="群組 76"/>
          <p:cNvGrpSpPr/>
          <p:nvPr/>
        </p:nvGrpSpPr>
        <p:grpSpPr>
          <a:xfrm>
            <a:off x="280219" y="4703375"/>
            <a:ext cx="4658252" cy="461665"/>
            <a:chOff x="164107" y="4703375"/>
            <a:chExt cx="4658252" cy="461665"/>
          </a:xfrm>
        </p:grpSpPr>
        <p:sp>
          <p:nvSpPr>
            <p:cNvPr id="36" name="文字方塊 35"/>
            <p:cNvSpPr txBox="1"/>
            <p:nvPr/>
          </p:nvSpPr>
          <p:spPr>
            <a:xfrm>
              <a:off x="164107" y="4703375"/>
              <a:ext cx="1046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/>
                <a:t>Push</a:t>
              </a:r>
              <a:endParaRPr lang="zh-TW" altLang="en-US" sz="24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49618" y="4781493"/>
              <a:ext cx="360000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870752" y="4781493"/>
              <a:ext cx="360000" cy="36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391886" y="4781493"/>
              <a:ext cx="360000" cy="36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434154" y="4781493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913020" y="4781493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955288" y="4781493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462359" y="4761420"/>
              <a:ext cx="36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2479441" y="5411686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3000575" y="5411686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3521709" y="5411686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4563977" y="5411686"/>
            <a:ext cx="360000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4042843" y="5411686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954237" y="6066848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2475371" y="6066848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2996505" y="6066848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38773" y="6066848"/>
            <a:ext cx="360000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517639" y="6066848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559907" y="6066848"/>
            <a:ext cx="360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1975901" y="5375058"/>
            <a:ext cx="43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14855" y="5375058"/>
            <a:ext cx="43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1421659" y="6016015"/>
            <a:ext cx="43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4856615" y="4684227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X0.7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4856615" y="5381439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X0.2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4853779" y="5988684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X0.1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033122" y="4980945"/>
            <a:ext cx="3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+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5039433" y="5649745"/>
            <a:ext cx="3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+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69192" y="4532143"/>
            <a:ext cx="5511591" cy="2057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弧形向右箭號 77"/>
          <p:cNvSpPr/>
          <p:nvPr/>
        </p:nvSpPr>
        <p:spPr>
          <a:xfrm flipV="1">
            <a:off x="329860" y="2338359"/>
            <a:ext cx="614345" cy="20127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2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4" grpId="0" animBg="1"/>
      <p:bldP spid="38" grpId="0"/>
      <p:bldP spid="39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5" grpId="0"/>
      <p:bldP spid="67" grpId="0"/>
      <p:bldP spid="68" grpId="0"/>
      <p:bldP spid="69" grpId="0"/>
      <p:bldP spid="72" grpId="0"/>
      <p:bldP spid="73" grpId="0"/>
      <p:bldP spid="74" grpId="0"/>
      <p:bldP spid="75" grpId="0"/>
      <p:bldP spid="76" grpId="0" animBg="1"/>
      <p:bldP spid="7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039222" y="1690689"/>
            <a:ext cx="3441157" cy="4695337"/>
            <a:chOff x="4954814" y="1198856"/>
            <a:chExt cx="3441157" cy="4695337"/>
          </a:xfrm>
        </p:grpSpPr>
        <p:sp>
          <p:nvSpPr>
            <p:cNvPr id="5" name="矩形 4"/>
            <p:cNvSpPr/>
            <p:nvPr/>
          </p:nvSpPr>
          <p:spPr>
            <a:xfrm>
              <a:off x="5481199" y="2444016"/>
              <a:ext cx="2047164" cy="73182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Sensory Memory</a:t>
              </a:r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481199" y="3808609"/>
              <a:ext cx="2047164" cy="74372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Working Memory</a:t>
              </a:r>
              <a:endParaRPr lang="zh-TW" altLang="en-US" sz="24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481200" y="5192175"/>
              <a:ext cx="2047164" cy="70201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Long-term Memory</a:t>
              </a:r>
              <a:endParaRPr lang="zh-TW" altLang="en-US" sz="2400" dirty="0"/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6504781" y="2019705"/>
              <a:ext cx="0" cy="40699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5048991" y="1198856"/>
              <a:ext cx="3086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Information from the sensors (e.g. eyes, ears)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048991" y="3254528"/>
              <a:ext cx="1543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Attention</a:t>
              </a:r>
              <a:endParaRPr lang="zh-TW" altLang="en-US" sz="24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>
              <a:off x="6504781" y="3193155"/>
              <a:ext cx="0" cy="6478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6137620" y="4540429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6845409" y="4540429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4954814" y="4635469"/>
              <a:ext cx="1393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Encode</a:t>
              </a:r>
              <a:endParaRPr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005228" y="4671444"/>
              <a:ext cx="1390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Retrieval</a:t>
              </a:r>
              <a:endParaRPr lang="zh-TW" altLang="en-US" sz="2400" dirty="0"/>
            </a:p>
          </p:txBody>
        </p:sp>
      </p:grpSp>
      <p:sp>
        <p:nvSpPr>
          <p:cNvPr id="17" name="右大括弧 16"/>
          <p:cNvSpPr/>
          <p:nvPr/>
        </p:nvSpPr>
        <p:spPr>
          <a:xfrm>
            <a:off x="4233129" y="4672303"/>
            <a:ext cx="802198" cy="1721808"/>
          </a:xfrm>
          <a:prstGeom prst="rightBrace">
            <a:avLst>
              <a:gd name="adj1" fmla="val 2461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右大括弧 17"/>
          <p:cNvSpPr/>
          <p:nvPr/>
        </p:nvSpPr>
        <p:spPr>
          <a:xfrm>
            <a:off x="4210796" y="2935849"/>
            <a:ext cx="802198" cy="1736453"/>
          </a:xfrm>
          <a:prstGeom prst="rightBrace">
            <a:avLst>
              <a:gd name="adj1" fmla="val 2280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355772" y="5127302"/>
            <a:ext cx="300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Neural Turing Machine, Stack RNN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355771" y="3019245"/>
            <a:ext cx="3004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Translation</a:t>
            </a:r>
          </a:p>
          <a:p>
            <a:r>
              <a:rPr lang="en-US" altLang="zh-TW" sz="2400" dirty="0"/>
              <a:t>Speech Recognition</a:t>
            </a:r>
          </a:p>
          <a:p>
            <a:r>
              <a:rPr lang="en-US" altLang="zh-TW" sz="2400" dirty="0"/>
              <a:t>Caption Generation</a:t>
            </a:r>
          </a:p>
          <a:p>
            <a:r>
              <a:rPr lang="en-US" altLang="zh-TW" sz="2400" dirty="0"/>
              <a:t>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487333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End-To-End Memory Networks. S. </a:t>
            </a:r>
            <a:r>
              <a:rPr lang="en-US" altLang="zh-TW" sz="1800" dirty="0" err="1"/>
              <a:t>Sukhbaatar</a:t>
            </a:r>
            <a:r>
              <a:rPr lang="en-US" altLang="zh-TW" sz="1800" dirty="0"/>
              <a:t>, A. </a:t>
            </a:r>
            <a:r>
              <a:rPr lang="en-US" altLang="zh-TW" sz="1800" dirty="0" err="1"/>
              <a:t>Szlam</a:t>
            </a:r>
            <a:r>
              <a:rPr lang="en-US" altLang="zh-TW" sz="1800" dirty="0"/>
              <a:t>, J. Weston, R. Fergus.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2015.</a:t>
            </a:r>
            <a:endParaRPr lang="zh-TW" altLang="zh-TW" sz="1800" dirty="0"/>
          </a:p>
          <a:p>
            <a:r>
              <a:rPr lang="en-US" altLang="zh-TW" sz="1800" dirty="0"/>
              <a:t>Neural Turing Machines. Alex Graves, Greg Wayne, Ivo </a:t>
            </a:r>
            <a:r>
              <a:rPr lang="en-US" altLang="zh-TW" sz="1800" dirty="0" err="1"/>
              <a:t>Danihelka</a:t>
            </a:r>
            <a:r>
              <a:rPr lang="en-US" altLang="zh-TW" sz="1800" dirty="0"/>
              <a:t>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2014</a:t>
            </a:r>
          </a:p>
          <a:p>
            <a:r>
              <a:rPr lang="en-US" altLang="zh-TW" sz="1800" dirty="0"/>
              <a:t>Ask Me Anything: Dynamic Memory Networks for Natural Language Processing. Kumar et al.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2015</a:t>
            </a:r>
          </a:p>
          <a:p>
            <a:r>
              <a:rPr lang="en-US" altLang="zh-TW" sz="1800" dirty="0"/>
              <a:t>Neural Machine Translation by Jointly Learning to Align and Translate. D. </a:t>
            </a:r>
            <a:r>
              <a:rPr lang="en-US" altLang="zh-TW" sz="1800" dirty="0" err="1"/>
              <a:t>Bahdanau</a:t>
            </a:r>
            <a:r>
              <a:rPr lang="en-US" altLang="zh-TW" sz="1800" dirty="0"/>
              <a:t>, K. Cho, Y. </a:t>
            </a:r>
            <a:r>
              <a:rPr lang="en-US" altLang="zh-TW" sz="1800" dirty="0" err="1"/>
              <a:t>Bengio</a:t>
            </a:r>
            <a:r>
              <a:rPr lang="en-US" altLang="zh-TW" sz="1800" dirty="0"/>
              <a:t>; International Conference on Representation Learning 2015.</a:t>
            </a:r>
          </a:p>
          <a:p>
            <a:r>
              <a:rPr lang="en-US" altLang="zh-TW" sz="1800" dirty="0"/>
              <a:t>Show, Attend and Tell: Neural Image Caption Generation with Visual Attention. Kelvin Xu et. al..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2015.</a:t>
            </a:r>
          </a:p>
          <a:p>
            <a:r>
              <a:rPr lang="en-US" altLang="zh-TW" sz="1800" dirty="0"/>
              <a:t>Attention-Based Models for Speech Recognition. Jan </a:t>
            </a:r>
            <a:r>
              <a:rPr lang="en-US" altLang="zh-TW" sz="1800" dirty="0" err="1"/>
              <a:t>Chorowski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Dzmitry</a:t>
            </a:r>
            <a:r>
              <a:rPr lang="en-US" altLang="zh-TW" sz="1800" dirty="0"/>
              <a:t> </a:t>
            </a:r>
            <a:r>
              <a:rPr lang="en-US" altLang="zh-TW" sz="1800" dirty="0" err="1"/>
              <a:t>Bahdanau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Dmitriy</a:t>
            </a:r>
            <a:r>
              <a:rPr lang="en-US" altLang="zh-TW" sz="1800" dirty="0"/>
              <a:t> </a:t>
            </a:r>
            <a:r>
              <a:rPr lang="en-US" altLang="zh-TW" sz="1800" dirty="0" err="1"/>
              <a:t>Serdyuk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Kyunghyun</a:t>
            </a:r>
            <a:r>
              <a:rPr lang="en-US" altLang="zh-TW" sz="1800" dirty="0"/>
              <a:t> Cho, </a:t>
            </a:r>
            <a:r>
              <a:rPr lang="en-US" altLang="zh-TW" sz="1800" dirty="0" err="1"/>
              <a:t>Yoshua</a:t>
            </a:r>
            <a:r>
              <a:rPr lang="en-US" altLang="zh-TW" sz="1800" dirty="0"/>
              <a:t> </a:t>
            </a:r>
            <a:r>
              <a:rPr lang="en-US" altLang="zh-TW" sz="1800" dirty="0" err="1"/>
              <a:t>Bengio</a:t>
            </a:r>
            <a:r>
              <a:rPr lang="en-US" altLang="zh-TW" sz="1800" dirty="0"/>
              <a:t>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2015. </a:t>
            </a:r>
          </a:p>
          <a:p>
            <a:r>
              <a:rPr lang="en-US" altLang="zh-TW" sz="1800" dirty="0"/>
              <a:t>A Neural Attention Model for Abstractive Sentence Summarization. A. M. Rush, S. Chopra and J. Weston. EMNLP 2015. 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7736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37351" y="5482126"/>
            <a:ext cx="7269299" cy="47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i="1"/>
              <a:t>Teaching Machines to Read and Comprehend</a:t>
            </a:r>
            <a:r>
              <a:rPr lang="en"/>
              <a:t>, Hermann et. al. (2015)</a:t>
            </a:r>
          </a:p>
        </p:txBody>
      </p:sp>
      <p:pic>
        <p:nvPicPr>
          <p:cNvPr id="3" name="Gilaa Demo Sequence with picture &amp; r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133" y="818023"/>
            <a:ext cx="8291737" cy="46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82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726" y="2247869"/>
            <a:ext cx="4626429" cy="2387600"/>
          </a:xfrm>
        </p:spPr>
        <p:txBody>
          <a:bodyPr>
            <a:noAutofit/>
          </a:bodyPr>
          <a:lstStyle/>
          <a:p>
            <a:r>
              <a:rPr lang="en-US" altLang="zh-TW" dirty="0"/>
              <a:t>Attention on Sensory Information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5089343" y="1247727"/>
            <a:ext cx="3441157" cy="4694334"/>
            <a:chOff x="851171" y="1654127"/>
            <a:chExt cx="3441157" cy="4694334"/>
          </a:xfrm>
        </p:grpSpPr>
        <p:sp>
          <p:nvSpPr>
            <p:cNvPr id="17" name="矩形 16"/>
            <p:cNvSpPr/>
            <p:nvPr/>
          </p:nvSpPr>
          <p:spPr>
            <a:xfrm>
              <a:off x="1377556" y="2898284"/>
              <a:ext cx="2047164" cy="73182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Sensory Memory</a:t>
              </a:r>
              <a:endParaRPr lang="zh-TW" altLang="en-US" sz="24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377556" y="4262877"/>
              <a:ext cx="2047164" cy="74372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Working Memory</a:t>
              </a:r>
              <a:endParaRPr lang="zh-TW" altLang="en-US" sz="24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77557" y="5646443"/>
              <a:ext cx="2047164" cy="70201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Long-term Memory</a:t>
              </a:r>
              <a:endParaRPr lang="zh-TW" altLang="en-US" sz="2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>
              <a:off x="2401138" y="2493784"/>
              <a:ext cx="0" cy="38718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899736" y="1654127"/>
              <a:ext cx="3086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Information from the sensors (e.g. eyes, ears)</a:t>
              </a:r>
              <a:endParaRPr lang="zh-TW" altLang="en-US" sz="2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945348" y="3708796"/>
              <a:ext cx="1543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Attention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2401138" y="3647423"/>
              <a:ext cx="0" cy="6478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2033977" y="4994697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V="1">
              <a:off x="2741766" y="4994697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851171" y="5089737"/>
              <a:ext cx="1393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Encode</a:t>
              </a:r>
              <a:endParaRPr lang="zh-TW" altLang="en-US" sz="24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2901585" y="5125712"/>
              <a:ext cx="1390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Retrieval</a:t>
              </a:r>
              <a:endParaRPr lang="zh-TW" altLang="en-US" sz="2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51171" y="1690689"/>
              <a:ext cx="3134911" cy="34038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67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6520869" y="3119230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Sequence to sequence learning: 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</a:t>
            </a:r>
          </a:p>
          <a:p>
            <a:r>
              <a:rPr lang="en-US" altLang="zh-TW" sz="2400" dirty="0"/>
              <a:t>E.g. </a:t>
            </a:r>
            <a:r>
              <a:rPr lang="zh-TW" altLang="en-US" sz="2400" dirty="0"/>
              <a:t>機器學習</a:t>
            </a:r>
            <a:r>
              <a:rPr lang="en-US" altLang="zh-TW" sz="2400" dirty="0"/>
              <a:t>→machine learning</a:t>
            </a:r>
            <a:endParaRPr lang="zh-TW" altLang="en-US" sz="2400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508833" y="3132481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48" name="直線單箭頭接點 2047"/>
          <p:cNvCxnSpPr/>
          <p:nvPr/>
        </p:nvCxnSpPr>
        <p:spPr>
          <a:xfrm flipV="1">
            <a:off x="5735232" y="458446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6735232" y="458446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958523" y="4948034"/>
            <a:ext cx="3483137" cy="1669209"/>
            <a:chOff x="958523" y="4948034"/>
            <a:chExt cx="3483137" cy="1669209"/>
          </a:xfrm>
        </p:grpSpPr>
        <p:sp>
          <p:nvSpPr>
            <p:cNvPr id="14" name="矩形 13"/>
            <p:cNvSpPr/>
            <p:nvPr/>
          </p:nvSpPr>
          <p:spPr>
            <a:xfrm>
              <a:off x="1011245" y="494803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70169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40272" y="5951769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3908051" y="5939653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958523" y="603918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813010" y="603918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968874" y="5939653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887125" y="603918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931121" y="5939653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842726" y="603918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7" name="直線單箭頭接點 56"/>
            <p:cNvCxnSpPr/>
            <p:nvPr/>
          </p:nvCxnSpPr>
          <p:spPr>
            <a:xfrm>
              <a:off x="1491211" y="5321621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 flipV="1">
              <a:off x="1259996" y="5586215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 flipV="1">
              <a:off x="4140628" y="5586215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3157052" y="5586215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2201451" y="5586215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6" name="直線單箭頭接點 65"/>
            <p:cNvCxnSpPr/>
            <p:nvPr/>
          </p:nvCxnSpPr>
          <p:spPr>
            <a:xfrm>
              <a:off x="2453622" y="5321621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3917484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8" name="直線單箭頭接點 67"/>
            <p:cNvCxnSpPr/>
            <p:nvPr/>
          </p:nvCxnSpPr>
          <p:spPr>
            <a:xfrm>
              <a:off x="3438526" y="5321621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1369974" y="3605534"/>
            <a:ext cx="253944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Information of the whole sentences</a:t>
            </a:r>
            <a:endParaRPr lang="zh-TW" altLang="en-US" sz="2400" dirty="0"/>
          </a:p>
        </p:txBody>
      </p:sp>
      <p:sp>
        <p:nvSpPr>
          <p:cNvPr id="77" name="矩形 76"/>
          <p:cNvSpPr/>
          <p:nvPr/>
        </p:nvSpPr>
        <p:spPr>
          <a:xfrm>
            <a:off x="5502656" y="492425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3819158" y="4341387"/>
            <a:ext cx="353377" cy="902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502656" y="4932888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0" name="直線單箭頭接點 79"/>
          <p:cNvCxnSpPr/>
          <p:nvPr/>
        </p:nvCxnSpPr>
        <p:spPr>
          <a:xfrm>
            <a:off x="5993289" y="5243656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80"/>
          <p:cNvGrpSpPr/>
          <p:nvPr/>
        </p:nvGrpSpPr>
        <p:grpSpPr>
          <a:xfrm>
            <a:off x="7572363" y="3109281"/>
            <a:ext cx="461665" cy="1413164"/>
            <a:chOff x="2700170" y="5157068"/>
            <a:chExt cx="461665" cy="1413164"/>
          </a:xfrm>
        </p:grpSpPr>
        <p:sp>
          <p:nvSpPr>
            <p:cNvPr id="82" name="矩形 81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文字方塊 82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===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4" name="直線單箭頭接點 83"/>
          <p:cNvCxnSpPr/>
          <p:nvPr/>
        </p:nvCxnSpPr>
        <p:spPr>
          <a:xfrm flipV="1">
            <a:off x="7786726" y="457451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7554150" y="492293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6" name="直線單箭頭接點 85"/>
          <p:cNvCxnSpPr/>
          <p:nvPr/>
        </p:nvCxnSpPr>
        <p:spPr>
          <a:xfrm>
            <a:off x="7015234" y="5243656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881372" y="4936396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5498140" y="597520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5495364" y="5975202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0085" y="597520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6517309" y="5975202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7554150" y="597520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7551374" y="5975202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0" name="直線單箭頭接點 99"/>
          <p:cNvCxnSpPr/>
          <p:nvPr/>
        </p:nvCxnSpPr>
        <p:spPr>
          <a:xfrm flipV="1">
            <a:off x="5749558" y="5596164"/>
            <a:ext cx="0" cy="31270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 flipV="1">
            <a:off x="6749558" y="559616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 flipV="1">
            <a:off x="7801052" y="5586215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手繪多邊形 26"/>
          <p:cNvSpPr/>
          <p:nvPr/>
        </p:nvSpPr>
        <p:spPr>
          <a:xfrm>
            <a:off x="5981839" y="3926396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手繪多邊形 102"/>
          <p:cNvSpPr/>
          <p:nvPr/>
        </p:nvSpPr>
        <p:spPr>
          <a:xfrm>
            <a:off x="7010287" y="3926396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7" grpId="0" animBg="1"/>
      <p:bldP spid="79" grpId="0" animBg="1"/>
      <p:bldP spid="85" grpId="0" animBg="1"/>
      <p:bldP spid="26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27" grpId="0" animBg="1"/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31" name="群組 30"/>
          <p:cNvGrpSpPr/>
          <p:nvPr/>
        </p:nvGrpSpPr>
        <p:grpSpPr>
          <a:xfrm>
            <a:off x="4588350" y="3533404"/>
            <a:ext cx="466326" cy="605814"/>
            <a:chOff x="4412633" y="3044001"/>
            <a:chExt cx="466326" cy="605814"/>
          </a:xfrm>
        </p:grpSpPr>
        <p:sp>
          <p:nvSpPr>
            <p:cNvPr id="25" name="矩形 2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4" name="矩形 3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矩形 31"/>
          <p:cNvSpPr/>
          <p:nvPr/>
        </p:nvSpPr>
        <p:spPr>
          <a:xfrm>
            <a:off x="675787" y="3546999"/>
            <a:ext cx="1110362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025330" y="2586398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30" y="2586398"/>
                <a:ext cx="404598" cy="375872"/>
              </a:xfrm>
              <a:prstGeom prst="rect">
                <a:avLst/>
              </a:prstGeom>
              <a:blipFill rotWithShape="0">
                <a:blip r:embed="rId16"/>
                <a:stretch>
                  <a:fillRect l="-8955" r="-597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>
            <a:stCxn id="4" idx="0"/>
            <a:endCxn id="32" idx="2"/>
          </p:cNvCxnSpPr>
          <p:nvPr/>
        </p:nvCxnSpPr>
        <p:spPr>
          <a:xfrm flipH="1" flipV="1">
            <a:off x="1230968" y="4101424"/>
            <a:ext cx="11110" cy="827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5" idx="1"/>
            <a:endCxn id="32" idx="3"/>
          </p:cNvCxnSpPr>
          <p:nvPr/>
        </p:nvCxnSpPr>
        <p:spPr>
          <a:xfrm flipH="1" flipV="1">
            <a:off x="1786149" y="3824212"/>
            <a:ext cx="2802201" cy="12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216454" y="3035215"/>
            <a:ext cx="0" cy="481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353976" y="3131500"/>
            <a:ext cx="3041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Cosine similarity of z and h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354270" y="4042106"/>
            <a:ext cx="3658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Small NN whose input is z and h, output a scalar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5371544" y="5008039"/>
                <a:ext cx="3041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𝑊𝑧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4" y="5008039"/>
                <a:ext cx="3041650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2605" t="-6667" b="-2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/>
          <p:cNvSpPr txBox="1"/>
          <p:nvPr/>
        </p:nvSpPr>
        <p:spPr>
          <a:xfrm>
            <a:off x="5799379" y="5604640"/>
            <a:ext cx="2832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learn the parameters?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508295" y="2234466"/>
            <a:ext cx="2784964" cy="554425"/>
            <a:chOff x="5508295" y="2279830"/>
            <a:chExt cx="2784964" cy="554425"/>
          </a:xfrm>
        </p:grpSpPr>
        <p:sp>
          <p:nvSpPr>
            <p:cNvPr id="42" name="文字方塊 41"/>
            <p:cNvSpPr txBox="1"/>
            <p:nvPr/>
          </p:nvSpPr>
          <p:spPr>
            <a:xfrm>
              <a:off x="5508295" y="2307553"/>
              <a:ext cx="2784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What is                     ? </a:t>
              </a:r>
              <a:endParaRPr lang="zh-TW" altLang="en-US" sz="2400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6665453" y="2279830"/>
              <a:ext cx="1110362" cy="5544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match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899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3" grpId="0"/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86613" y="4500117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3" y="4500117"/>
                <a:ext cx="404598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8955" r="-597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2024119" y="449934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19" y="4499347"/>
                <a:ext cx="411203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8955" r="-746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3006712" y="4497487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12" y="4497487"/>
                <a:ext cx="411203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8824" r="-5882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989305" y="4500886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05" y="4500886"/>
                <a:ext cx="411203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824" r="-5882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1399769" y="2340031"/>
            <a:ext cx="2681028" cy="1101072"/>
            <a:chOff x="1399769" y="2340031"/>
            <a:chExt cx="2681028" cy="1101072"/>
          </a:xfrm>
        </p:grpSpPr>
        <p:sp>
          <p:nvSpPr>
            <p:cNvPr id="51" name="矩形 50"/>
            <p:cNvSpPr/>
            <p:nvPr/>
          </p:nvSpPr>
          <p:spPr>
            <a:xfrm>
              <a:off x="1720081" y="2340031"/>
              <a:ext cx="465153" cy="60581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1821883" y="2456866"/>
                  <a:ext cx="3676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883" y="2456866"/>
                  <a:ext cx="367601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1667" r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單箭頭接點 36"/>
            <p:cNvCxnSpPr>
              <a:endCxn id="51" idx="2"/>
            </p:cNvCxnSpPr>
            <p:nvPr/>
          </p:nvCxnSpPr>
          <p:spPr>
            <a:xfrm flipV="1">
              <a:off x="1399769" y="2945845"/>
              <a:ext cx="552889" cy="4552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202254" cy="3997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1153952" cy="4279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2128139" cy="4952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文字方塊 63"/>
          <p:cNvSpPr txBox="1"/>
          <p:nvPr/>
        </p:nvSpPr>
        <p:spPr>
          <a:xfrm>
            <a:off x="6437538" y="4413340"/>
            <a:ext cx="195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As</a:t>
            </a:r>
            <a:r>
              <a:rPr lang="zh-TW" altLang="en-US" sz="2400" dirty="0"/>
              <a:t> </a:t>
            </a:r>
            <a:r>
              <a:rPr lang="en-US" altLang="zh-TW" sz="2400" dirty="0"/>
              <a:t>RNN input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493146" y="3239419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519861" y="3245933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2501723" y="3264682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537761" y="3254634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blipFill rotWithShape="0">
                <a:blip r:embed="rId38"/>
                <a:stretch>
                  <a:fillRect l="-1117" r="-1117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3"/>
          <p:cNvSpPr txBox="1"/>
          <p:nvPr/>
        </p:nvSpPr>
        <p:spPr>
          <a:xfrm>
            <a:off x="6345106" y="545133"/>
            <a:ext cx="2832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learn the parameters?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矩形 87"/>
          <p:cNvSpPr/>
          <p:nvPr/>
        </p:nvSpPr>
        <p:spPr>
          <a:xfrm>
            <a:off x="986887" y="3934018"/>
            <a:ext cx="3456558" cy="3446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40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blipFill rotWithShape="0">
                <a:blip r:embed="rId41"/>
                <a:stretch>
                  <a:fillRect l="-10606" t="-16129" r="-5000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blipFill rotWithShape="0">
                <a:blip r:embed="rId42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blipFill rotWithShape="0">
                <a:blip r:embed="rId43"/>
                <a:stretch>
                  <a:fillRect l="-10448" t="-14516" r="-49254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blipFill rotWithShape="0">
                <a:blip r:embed="rId44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/>
          <p:cNvCxnSpPr/>
          <p:nvPr/>
        </p:nvCxnSpPr>
        <p:spPr>
          <a:xfrm flipV="1">
            <a:off x="1242078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 flipV="1">
            <a:off x="2182601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flipV="1">
            <a:off x="3176057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 flipV="1">
            <a:off x="4150060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 flipV="1">
            <a:off x="1242078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 flipV="1">
            <a:off x="2182601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3176057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150060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731479" y="2348669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5931428" y="4281805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9" name="群組 118"/>
          <p:cNvGrpSpPr/>
          <p:nvPr/>
        </p:nvGrpSpPr>
        <p:grpSpPr>
          <a:xfrm>
            <a:off x="7389956" y="1887326"/>
            <a:ext cx="1020179" cy="1877862"/>
            <a:chOff x="7418531" y="1887326"/>
            <a:chExt cx="1020179" cy="1877862"/>
          </a:xfrm>
        </p:grpSpPr>
        <p:sp>
          <p:nvSpPr>
            <p:cNvPr id="91" name="矩形 90"/>
            <p:cNvSpPr/>
            <p:nvPr/>
          </p:nvSpPr>
          <p:spPr>
            <a:xfrm>
              <a:off x="7418531" y="2536299"/>
              <a:ext cx="1020179" cy="5544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match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1"/>
                <p:cNvSpPr txBox="1"/>
                <p:nvPr/>
              </p:nvSpPr>
              <p:spPr>
                <a:xfrm>
                  <a:off x="7572682" y="3395856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82" y="3395856"/>
                  <a:ext cx="245708" cy="369332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30000" r="-300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/>
                <p:cNvSpPr txBox="1"/>
                <p:nvPr/>
              </p:nvSpPr>
              <p:spPr>
                <a:xfrm>
                  <a:off x="8110365" y="3359305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365" y="3359305"/>
                  <a:ext cx="223266" cy="369332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7797334" y="1887326"/>
                  <a:ext cx="2625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334" y="1887326"/>
                  <a:ext cx="262571" cy="36933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13953" r="-1395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直線單箭頭接點 113"/>
            <p:cNvCxnSpPr/>
            <p:nvPr/>
          </p:nvCxnSpPr>
          <p:spPr>
            <a:xfrm flipV="1">
              <a:off x="7695536" y="3136661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/>
            <p:cNvCxnSpPr/>
            <p:nvPr/>
          </p:nvCxnSpPr>
          <p:spPr>
            <a:xfrm flipV="1">
              <a:off x="8194857" y="3136661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/>
            <p:cNvCxnSpPr/>
            <p:nvPr/>
          </p:nvCxnSpPr>
          <p:spPr>
            <a:xfrm flipV="1">
              <a:off x="7928620" y="2300354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87" name="矩形 86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97" name="矩形 96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125" name="直線單箭頭接點 124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125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127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128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31" name="直線單箭頭接點 130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133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4" name="文字方塊 1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5" name="文字方塊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6" name="文字方塊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7" name="文字方塊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13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9" grpId="0"/>
      <p:bldP spid="70" grpId="0"/>
      <p:bldP spid="71" grpId="0"/>
      <p:bldP spid="72" grpId="0"/>
      <p:bldP spid="73" grpId="0"/>
      <p:bldP spid="74" grpId="0"/>
      <p:bldP spid="88" grpId="0" animBg="1"/>
      <p:bldP spid="89" grpId="0" animBg="1"/>
      <p:bldP spid="90" grpId="0"/>
      <p:bldP spid="95" grpId="0"/>
      <p:bldP spid="99" grpId="0"/>
      <p:bldP spid="100" grpId="0"/>
      <p:bldP spid="101" grpId="0"/>
      <p:bldP spid="111" grpId="0" animBg="1"/>
      <p:bldP spid="1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矩形 90"/>
          <p:cNvSpPr/>
          <p:nvPr/>
        </p:nvSpPr>
        <p:spPr>
          <a:xfrm>
            <a:off x="973746" y="3592186"/>
            <a:ext cx="1020179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114" name="直線單箭頭接點 113"/>
          <p:cNvCxnSpPr/>
          <p:nvPr/>
        </p:nvCxnSpPr>
        <p:spPr>
          <a:xfrm flipV="1">
            <a:off x="1230968" y="4146611"/>
            <a:ext cx="0" cy="778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1480028" y="3314108"/>
            <a:ext cx="0" cy="23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1288912" y="2931350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12" y="2931350"/>
                <a:ext cx="404598" cy="372859"/>
              </a:xfrm>
              <a:prstGeom prst="rect">
                <a:avLst/>
              </a:prstGeom>
              <a:blipFill rotWithShape="0">
                <a:blip r:embed="rId24"/>
                <a:stretch>
                  <a:fillRect l="-8955" r="-597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手繪多邊形 30"/>
          <p:cNvSpPr/>
          <p:nvPr/>
        </p:nvSpPr>
        <p:spPr>
          <a:xfrm>
            <a:off x="1631852" y="3938954"/>
            <a:ext cx="4359138" cy="555199"/>
          </a:xfrm>
          <a:custGeom>
            <a:avLst/>
            <a:gdLst>
              <a:gd name="connsiteX0" fmla="*/ 4276579 w 4276579"/>
              <a:gd name="connsiteY0" fmla="*/ 0 h 555199"/>
              <a:gd name="connsiteX1" fmla="*/ 2546253 w 4276579"/>
              <a:gd name="connsiteY1" fmla="*/ 548640 h 555199"/>
              <a:gd name="connsiteX2" fmla="*/ 0 w 4276579"/>
              <a:gd name="connsiteY2" fmla="*/ 253218 h 55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6579" h="555199">
                <a:moveTo>
                  <a:pt x="4276579" y="0"/>
                </a:moveTo>
                <a:cubicBezTo>
                  <a:pt x="3767797" y="253218"/>
                  <a:pt x="3259016" y="506437"/>
                  <a:pt x="2546253" y="548640"/>
                </a:cubicBezTo>
                <a:cubicBezTo>
                  <a:pt x="1833490" y="590843"/>
                  <a:pt x="916745" y="422030"/>
                  <a:pt x="0" y="25321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49" name="矩形 48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9" name="直線單箭頭接點 58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71" name="直線單箭頭接點 70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73" name="直線單箭頭接點 72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6" name="文字方塊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792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6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2535967" y="225179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2637769" y="236863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69" y="2368631"/>
                <a:ext cx="36760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667" t="-1667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57"/>
          <p:cNvCxnSpPr>
            <a:endCxn id="56" idx="2"/>
          </p:cNvCxnSpPr>
          <p:nvPr/>
        </p:nvCxnSpPr>
        <p:spPr>
          <a:xfrm flipV="1">
            <a:off x="1194919" y="2857610"/>
            <a:ext cx="1573625" cy="4394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56" idx="2"/>
          </p:cNvCxnSpPr>
          <p:nvPr/>
        </p:nvCxnSpPr>
        <p:spPr>
          <a:xfrm flipV="1">
            <a:off x="2213827" y="2857610"/>
            <a:ext cx="554717" cy="452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endCxn id="56" idx="2"/>
          </p:cNvCxnSpPr>
          <p:nvPr/>
        </p:nvCxnSpPr>
        <p:spPr>
          <a:xfrm flipH="1" flipV="1">
            <a:off x="2768544" y="2857610"/>
            <a:ext cx="447522" cy="492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56" idx="2"/>
          </p:cNvCxnSpPr>
          <p:nvPr/>
        </p:nvCxnSpPr>
        <p:spPr>
          <a:xfrm flipH="1" flipV="1">
            <a:off x="2768544" y="2857610"/>
            <a:ext cx="1491398" cy="468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2530951" y="2237531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4" name="群組 93"/>
          <p:cNvGrpSpPr/>
          <p:nvPr/>
        </p:nvGrpSpPr>
        <p:grpSpPr>
          <a:xfrm>
            <a:off x="6853948" y="3326350"/>
            <a:ext cx="466326" cy="605814"/>
            <a:chOff x="4412633" y="3044001"/>
            <a:chExt cx="466326" cy="605814"/>
          </a:xfrm>
        </p:grpSpPr>
        <p:sp>
          <p:nvSpPr>
            <p:cNvPr id="95" name="矩形 9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677" t="-166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/>
          <p:cNvGrpSpPr/>
          <p:nvPr/>
        </p:nvGrpSpPr>
        <p:grpSpPr>
          <a:xfrm>
            <a:off x="6853948" y="1583338"/>
            <a:ext cx="461665" cy="1413164"/>
            <a:chOff x="1417239" y="5157069"/>
            <a:chExt cx="461665" cy="1413164"/>
          </a:xfrm>
        </p:grpSpPr>
        <p:sp>
          <p:nvSpPr>
            <p:cNvPr id="98" name="矩形 97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9" name="文字方塊 98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31210" y="427498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0000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/>
          <p:cNvCxnSpPr/>
          <p:nvPr/>
        </p:nvCxnSpPr>
        <p:spPr>
          <a:xfrm flipV="1">
            <a:off x="7084781" y="3017866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V="1">
            <a:off x="7084781" y="3932164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6804490" y="4250871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5" name="直線單箭頭接點 104"/>
          <p:cNvCxnSpPr/>
          <p:nvPr/>
        </p:nvCxnSpPr>
        <p:spPr>
          <a:xfrm rot="5400000" flipV="1">
            <a:off x="6657296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117" r="-1397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單箭頭接點 107"/>
          <p:cNvCxnSpPr/>
          <p:nvPr/>
        </p:nvCxnSpPr>
        <p:spPr>
          <a:xfrm>
            <a:off x="6400837" y="2353993"/>
            <a:ext cx="430373" cy="996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086613" y="4500117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3" y="4500117"/>
                <a:ext cx="404598" cy="372859"/>
              </a:xfrm>
              <a:prstGeom prst="rect">
                <a:avLst/>
              </a:prstGeom>
              <a:blipFill rotWithShape="0">
                <a:blip r:embed="rId23"/>
                <a:stretch>
                  <a:fillRect l="-8955" r="-597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2024119" y="4499347"/>
                <a:ext cx="411202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19" y="4499347"/>
                <a:ext cx="411202" cy="373628"/>
              </a:xfrm>
              <a:prstGeom prst="rect">
                <a:avLst/>
              </a:prstGeom>
              <a:blipFill rotWithShape="0">
                <a:blip r:embed="rId24"/>
                <a:stretch>
                  <a:fillRect l="-8955" r="-746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3006712" y="449748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12" y="4497487"/>
                <a:ext cx="411202" cy="375424"/>
              </a:xfrm>
              <a:prstGeom prst="rect">
                <a:avLst/>
              </a:prstGeom>
              <a:blipFill rotWithShape="0">
                <a:blip r:embed="rId25"/>
                <a:stretch>
                  <a:fillRect l="-8824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3989305" y="450088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05" y="4500886"/>
                <a:ext cx="411202" cy="372090"/>
              </a:xfrm>
              <a:prstGeom prst="rect">
                <a:avLst/>
              </a:prstGeom>
              <a:blipFill rotWithShape="0">
                <a:blip r:embed="rId26"/>
                <a:stretch>
                  <a:fillRect l="-8824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文字方塊 111"/>
          <p:cNvSpPr txBox="1"/>
          <p:nvPr/>
        </p:nvSpPr>
        <p:spPr>
          <a:xfrm>
            <a:off x="493146" y="3239419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519861" y="3245933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2501723" y="3264682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3537761" y="3254634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86887" y="3934018"/>
            <a:ext cx="3456558" cy="3446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/>
              <p:cNvSpPr txBox="1"/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7" name="文字方塊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blipFill rotWithShape="0">
                <a:blip r:embed="rId27"/>
                <a:stretch>
                  <a:fillRect l="-10606" t="-16129" r="-5000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blipFill rotWithShape="0">
                <a:blip r:embed="rId2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blipFill rotWithShape="0">
                <a:blip r:embed="rId29"/>
                <a:stretch>
                  <a:fillRect l="-10448" t="-16129" r="-49254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blipFill rotWithShape="0">
                <a:blip r:embed="rId3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直線單箭頭接點 123"/>
          <p:cNvCxnSpPr/>
          <p:nvPr/>
        </p:nvCxnSpPr>
        <p:spPr>
          <a:xfrm flipV="1">
            <a:off x="1242078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 flipV="1">
            <a:off x="2182601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/>
          <p:nvPr/>
        </p:nvCxnSpPr>
        <p:spPr>
          <a:xfrm flipV="1">
            <a:off x="3176057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flipV="1">
            <a:off x="4150060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1242078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/>
          <p:nvPr/>
        </p:nvCxnSpPr>
        <p:spPr>
          <a:xfrm flipV="1">
            <a:off x="2182601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3176057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/>
          <p:nvPr/>
        </p:nvCxnSpPr>
        <p:spPr>
          <a:xfrm flipV="1">
            <a:off x="4150060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群組 131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133" name="矩形 132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139" name="矩形 138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143" name="直線單箭頭接點 142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143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單箭頭接點 144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單箭頭接點 145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46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147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49" name="直線單箭頭接點 148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51" name="直線單箭頭接點 150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字方塊 151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2" name="文字方塊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152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3" name="文字方塊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4" name="文字方塊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字方塊 154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5" name="文字方塊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332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93" grpId="0" animBg="1"/>
      <p:bldP spid="100" grpId="0" animBg="1"/>
      <p:bldP spid="101" grpId="0"/>
      <p:bldP spid="104" grpId="0" animBg="1"/>
      <p:bldP spid="106" grpId="0"/>
      <p:bldP spid="107" grpId="0"/>
      <p:bldP spid="112" grpId="0"/>
      <p:bldP spid="113" grpId="0"/>
      <p:bldP spid="114" grpId="0"/>
      <p:bldP spid="115" grpId="0"/>
      <p:bldP spid="116" grpId="0" animBg="1"/>
      <p:bldP spid="117" grpId="0"/>
      <p:bldP spid="118" grpId="0"/>
      <p:bldP spid="119" grpId="0"/>
      <p:bldP spid="12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3231</TotalTime>
  <Words>1874</Words>
  <Application>Microsoft Macintosh PowerPoint</Application>
  <PresentationFormat>全屏显示(4:3)</PresentationFormat>
  <Paragraphs>614</Paragraphs>
  <Slides>33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Helvetica Neue</vt:lpstr>
      <vt:lpstr>Times New Roman</vt:lpstr>
      <vt:lpstr>Wingdings</vt:lpstr>
      <vt:lpstr>Office 佈景主題</vt:lpstr>
      <vt:lpstr>Attention-based Model</vt:lpstr>
      <vt:lpstr>Attention-based Model</vt:lpstr>
      <vt:lpstr>Attention-based Model</vt:lpstr>
      <vt:lpstr>Attention on Sensory Information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PowerPoint 演示文稿</vt:lpstr>
      <vt:lpstr>Image Caption Generation</vt:lpstr>
      <vt:lpstr>Image Caption Generation</vt:lpstr>
      <vt:lpstr>Image Caption Generation</vt:lpstr>
      <vt:lpstr>Image Caption Generation</vt:lpstr>
      <vt:lpstr>Image Caption Generation</vt:lpstr>
      <vt:lpstr>Image Caption Generation</vt:lpstr>
      <vt:lpstr>PowerPoint 演示文稿</vt:lpstr>
      <vt:lpstr>Reading Comprehension</vt:lpstr>
      <vt:lpstr>PowerPoint 演示文稿</vt:lpstr>
      <vt:lpstr>PowerPoint 演示文稿</vt:lpstr>
      <vt:lpstr>Memory Network</vt:lpstr>
      <vt:lpstr>Special Attention: Spatial Transformers</vt:lpstr>
      <vt:lpstr>Attention  on Memory</vt:lpstr>
      <vt:lpstr>Neural Turing Machine</vt:lpstr>
      <vt:lpstr>Neural Turing Machine</vt:lpstr>
      <vt:lpstr>Neural Turing Machine</vt:lpstr>
      <vt:lpstr>Neural Turing Machine</vt:lpstr>
      <vt:lpstr>Neural Turing Machine</vt:lpstr>
      <vt:lpstr>Stack RNN</vt:lpstr>
      <vt:lpstr>Concluding Remarks</vt:lpstr>
      <vt:lpstr>Reference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Lee Hung-yi</dc:creator>
  <cp:lastModifiedBy>Microsoft Office User</cp:lastModifiedBy>
  <cp:revision>115</cp:revision>
  <dcterms:created xsi:type="dcterms:W3CDTF">2016-01-05T06:17:04Z</dcterms:created>
  <dcterms:modified xsi:type="dcterms:W3CDTF">2025-02-05T10:25:19Z</dcterms:modified>
</cp:coreProperties>
</file>